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 id="2147483708" r:id="rId2"/>
  </p:sldMasterIdLst>
  <p:sldIdLst>
    <p:sldId id="309" r:id="rId3"/>
    <p:sldId id="275" r:id="rId4"/>
    <p:sldId id="276" r:id="rId5"/>
    <p:sldId id="277" r:id="rId6"/>
    <p:sldId id="278" r:id="rId7"/>
    <p:sldId id="279" r:id="rId8"/>
    <p:sldId id="280" r:id="rId9"/>
    <p:sldId id="281" r:id="rId10"/>
    <p:sldId id="262" r:id="rId11"/>
    <p:sldId id="282" r:id="rId12"/>
    <p:sldId id="283" r:id="rId13"/>
    <p:sldId id="284" r:id="rId14"/>
    <p:sldId id="285" r:id="rId15"/>
    <p:sldId id="286" r:id="rId16"/>
    <p:sldId id="287" r:id="rId17"/>
    <p:sldId id="288" r:id="rId18"/>
    <p:sldId id="289" r:id="rId19"/>
    <p:sldId id="290" r:id="rId20"/>
    <p:sldId id="291" r:id="rId21"/>
    <p:sldId id="292" r:id="rId22"/>
    <p:sldId id="293" r:id="rId23"/>
    <p:sldId id="294" r:id="rId24"/>
    <p:sldId id="295" r:id="rId25"/>
    <p:sldId id="296" r:id="rId26"/>
    <p:sldId id="297" r:id="rId27"/>
    <p:sldId id="298" r:id="rId28"/>
    <p:sldId id="299" r:id="rId29"/>
    <p:sldId id="300" r:id="rId30"/>
    <p:sldId id="301" r:id="rId31"/>
    <p:sldId id="302" r:id="rId32"/>
    <p:sldId id="303" r:id="rId33"/>
    <p:sldId id="304" r:id="rId34"/>
    <p:sldId id="305" r:id="rId35"/>
  </p:sldIdLst>
  <p:sldSz cx="9144000" cy="6858000" type="overhead"/>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4" d="100"/>
          <a:sy n="84" d="100"/>
        </p:scale>
        <p:origin x="1426"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143000" y="1122363"/>
            <a:ext cx="6858000" cy="2387600"/>
          </a:xfrm>
        </p:spPr>
        <p:txBody>
          <a:bodyPr anchor="b"/>
          <a:lstStyle>
            <a:lvl1pPr algn="ctr">
              <a:defRPr sz="45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423790AC-94EE-4494-9250-6E7FA6B9B6A2}" type="datetimeFigureOut">
              <a:rPr lang="ar-IQ" smtClean="0"/>
              <a:t>24/04/1441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2093680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23790AC-94EE-4494-9250-6E7FA6B9B6A2}" type="datetimeFigureOut">
              <a:rPr lang="ar-IQ" smtClean="0"/>
              <a:t>24/04/1441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375596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43675" y="365125"/>
            <a:ext cx="1971675"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628650" y="365125"/>
            <a:ext cx="5800725"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23790AC-94EE-4494-9250-6E7FA6B9B6A2}" type="datetimeFigureOut">
              <a:rPr lang="ar-IQ" smtClean="0"/>
              <a:t>24/04/1441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6374718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6065417" y="5054602"/>
            <a:ext cx="673276" cy="279400"/>
          </a:xfrm>
        </p:spPr>
        <p:txBody>
          <a:bodyPr/>
          <a:lstStyle/>
          <a:p>
            <a:fld id="{423790AC-94EE-4494-9250-6E7FA6B9B6A2}" type="datetimeFigureOut">
              <a:rPr lang="ar-IQ" smtClean="0"/>
              <a:t>24/04/1441</a:t>
            </a:fld>
            <a:endParaRPr lang="ar-IQ"/>
          </a:p>
        </p:txBody>
      </p:sp>
      <p:sp>
        <p:nvSpPr>
          <p:cNvPr id="5" name="Footer Placeholder 4"/>
          <p:cNvSpPr>
            <a:spLocks noGrp="1"/>
          </p:cNvSpPr>
          <p:nvPr>
            <p:ph type="ftr" sz="quarter" idx="11"/>
          </p:nvPr>
        </p:nvSpPr>
        <p:spPr>
          <a:xfrm>
            <a:off x="1921934" y="5054602"/>
            <a:ext cx="4064860" cy="279400"/>
          </a:xfrm>
        </p:spPr>
        <p:txBody>
          <a:bodyPr/>
          <a:lstStyle/>
          <a:p>
            <a:endParaRPr lang="ar-IQ"/>
          </a:p>
        </p:txBody>
      </p:sp>
      <p:sp>
        <p:nvSpPr>
          <p:cNvPr id="6" name="Slide Number Placeholder 5"/>
          <p:cNvSpPr>
            <a:spLocks noGrp="1"/>
          </p:cNvSpPr>
          <p:nvPr>
            <p:ph type="sldNum" sz="quarter" idx="12"/>
          </p:nvPr>
        </p:nvSpPr>
        <p:spPr>
          <a:xfrm>
            <a:off x="6817317" y="5054602"/>
            <a:ext cx="413483" cy="279400"/>
          </a:xfrm>
        </p:spPr>
        <p:txBody>
          <a:bodyPr/>
          <a:lstStyle/>
          <a:p>
            <a:fld id="{BDDE5BCE-0ADB-43CE-BF57-E4E592AACAEE}" type="slidenum">
              <a:rPr lang="ar-IQ" smtClean="0"/>
              <a:t>‹#›</a:t>
            </a:fld>
            <a:endParaRPr lang="ar-IQ"/>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605626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23790AC-94EE-4494-9250-6E7FA6B9B6A2}" type="datetimeFigureOut">
              <a:rPr lang="ar-IQ" smtClean="0"/>
              <a:t>24/04/1441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3528110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23790AC-94EE-4494-9250-6E7FA6B9B6A2}" type="datetimeFigureOut">
              <a:rPr lang="ar-IQ" smtClean="0"/>
              <a:t>24/04/1441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DE5BCE-0ADB-43CE-BF57-E4E592AACAEE}" type="slidenum">
              <a:rPr lang="ar-IQ" smtClean="0"/>
              <a:t>‹#›</a:t>
            </a:fld>
            <a:endParaRPr lang="ar-IQ"/>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257837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23790AC-94EE-4494-9250-6E7FA6B9B6A2}" type="datetimeFigureOut">
              <a:rPr lang="ar-IQ" smtClean="0"/>
              <a:t>24/04/1441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37646987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23790AC-94EE-4494-9250-6E7FA6B9B6A2}" type="datetimeFigureOut">
              <a:rPr lang="ar-IQ" smtClean="0"/>
              <a:t>24/04/1441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DDE5BCE-0ADB-43CE-BF57-E4E592AACAEE}" type="slidenum">
              <a:rPr lang="ar-IQ" smtClean="0"/>
              <a:t>‹#›</a:t>
            </a:fld>
            <a:endParaRPr lang="ar-IQ"/>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494805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423790AC-94EE-4494-9250-6E7FA6B9B6A2}" type="datetimeFigureOut">
              <a:rPr lang="ar-IQ" smtClean="0"/>
              <a:t>24/04/1441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DDE5BCE-0ADB-43CE-BF57-E4E592AACAEE}" type="slidenum">
              <a:rPr lang="ar-IQ" smtClean="0"/>
              <a:t>‹#›</a:t>
            </a:fld>
            <a:endParaRPr lang="ar-IQ"/>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346356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3790AC-94EE-4494-9250-6E7FA6B9B6A2}" type="datetimeFigureOut">
              <a:rPr lang="ar-IQ" smtClean="0"/>
              <a:t>24/04/1441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897468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23790AC-94EE-4494-9250-6E7FA6B9B6A2}" type="datetimeFigureOut">
              <a:rPr lang="ar-IQ" smtClean="0"/>
              <a:t>24/04/1441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DDE5BCE-0ADB-43CE-BF57-E4E592AACAEE}" type="slidenum">
              <a:rPr lang="ar-IQ" smtClean="0"/>
              <a:t>‹#›</a:t>
            </a:fld>
            <a:endParaRPr lang="ar-IQ"/>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52038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23790AC-94EE-4494-9250-6E7FA6B9B6A2}" type="datetimeFigureOut">
              <a:rPr lang="ar-IQ" smtClean="0"/>
              <a:t>24/04/1441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2449092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ar-SA" smtClean="0"/>
              <a:t>انقر لتحرير نمط العنوان الرئيسي</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23790AC-94EE-4494-9250-6E7FA6B9B6A2}" type="datetimeFigureOut">
              <a:rPr lang="ar-IQ" smtClean="0"/>
              <a:t>24/04/1441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34270688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23790AC-94EE-4494-9250-6E7FA6B9B6A2}" type="datetimeFigureOut">
              <a:rPr lang="ar-IQ" smtClean="0"/>
              <a:t>24/04/1441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30873568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23790AC-94EE-4494-9250-6E7FA6B9B6A2}" type="datetimeFigureOut">
              <a:rPr lang="ar-IQ" smtClean="0"/>
              <a:t>24/04/1441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DE5BCE-0ADB-43CE-BF57-E4E592AACAEE}" type="slidenum">
              <a:rPr lang="ar-IQ" smtClean="0"/>
              <a:t>‹#›</a:t>
            </a:fld>
            <a:endParaRPr lang="ar-IQ"/>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149123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23790AC-94EE-4494-9250-6E7FA6B9B6A2}" type="datetimeFigureOut">
              <a:rPr lang="ar-IQ" smtClean="0"/>
              <a:t>24/04/1441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DE5BCE-0ADB-43CE-BF57-E4E592AACAEE}" type="slidenum">
              <a:rPr lang="ar-IQ" smtClean="0"/>
              <a:t>‹#›</a:t>
            </a:fld>
            <a:endParaRPr lang="ar-IQ"/>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477599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23790AC-94EE-4494-9250-6E7FA6B9B6A2}" type="datetimeFigureOut">
              <a:rPr lang="ar-IQ" smtClean="0"/>
              <a:t>24/04/1441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13937065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ar-SA" smtClean="0"/>
              <a:t>انقر لتحرير نمط العنوان الرئيسي</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23790AC-94EE-4494-9250-6E7FA6B9B6A2}" type="datetimeFigureOut">
              <a:rPr lang="ar-IQ" smtClean="0"/>
              <a:t>24/04/1441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DE5BCE-0ADB-43CE-BF57-E4E592AACAEE}" type="slidenum">
              <a:rPr lang="ar-IQ" smtClean="0"/>
              <a:t>‹#›</a:t>
            </a:fld>
            <a:endParaRPr lang="ar-IQ"/>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177122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ar-SA" smtClean="0"/>
              <a:t>انقر لتحرير نمط العنوان الرئيسي</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23790AC-94EE-4494-9250-6E7FA6B9B6A2}" type="datetimeFigureOut">
              <a:rPr lang="ar-IQ" smtClean="0"/>
              <a:t>24/04/1441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DE5BCE-0ADB-43CE-BF57-E4E592AACAEE}" type="slidenum">
              <a:rPr lang="ar-IQ" smtClean="0"/>
              <a:t>‹#›</a:t>
            </a:fld>
            <a:endParaRPr lang="ar-IQ"/>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6202591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23790AC-94EE-4494-9250-6E7FA6B9B6A2}" type="datetimeFigureOut">
              <a:rPr lang="ar-IQ" smtClean="0"/>
              <a:t>24/04/1441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DE5BCE-0ADB-43CE-BF57-E4E592AACAEE}" type="slidenum">
              <a:rPr lang="ar-IQ" smtClean="0"/>
              <a:t>‹#›</a:t>
            </a:fld>
            <a:endParaRPr lang="ar-IQ"/>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113281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23790AC-94EE-4494-9250-6E7FA6B9B6A2}" type="datetimeFigureOut">
              <a:rPr lang="ar-IQ" smtClean="0"/>
              <a:t>24/04/1441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DE5BCE-0ADB-43CE-BF57-E4E592AACAEE}" type="slidenum">
              <a:rPr lang="ar-IQ" smtClean="0"/>
              <a:t>‹#›</a:t>
            </a:fld>
            <a:endParaRPr lang="ar-IQ"/>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52621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623888" y="1709739"/>
            <a:ext cx="7886700" cy="2852737"/>
          </a:xfrm>
        </p:spPr>
        <p:txBody>
          <a:bodyPr anchor="b"/>
          <a:lstStyle>
            <a:lvl1pPr>
              <a:defRPr sz="45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23790AC-94EE-4494-9250-6E7FA6B9B6A2}" type="datetimeFigureOut">
              <a:rPr lang="ar-IQ" smtClean="0"/>
              <a:t>24/04/1441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4208214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628650" y="1825625"/>
            <a:ext cx="38862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29150" y="1825625"/>
            <a:ext cx="38862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423790AC-94EE-4494-9250-6E7FA6B9B6A2}" type="datetimeFigureOut">
              <a:rPr lang="ar-IQ" smtClean="0"/>
              <a:t>24/04/1441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351056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365126"/>
            <a:ext cx="78867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629842" y="2505075"/>
            <a:ext cx="3868340"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29150" y="2505075"/>
            <a:ext cx="3887391"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423790AC-94EE-4494-9250-6E7FA6B9B6A2}" type="datetimeFigureOut">
              <a:rPr lang="ar-IQ" smtClean="0"/>
              <a:t>24/04/1441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583749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423790AC-94EE-4494-9250-6E7FA6B9B6A2}" type="datetimeFigureOut">
              <a:rPr lang="ar-IQ" smtClean="0"/>
              <a:t>24/04/1441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3116598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23790AC-94EE-4494-9250-6E7FA6B9B6A2}" type="datetimeFigureOut">
              <a:rPr lang="ar-IQ" smtClean="0"/>
              <a:t>24/04/1441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103826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457200"/>
            <a:ext cx="2949178" cy="1600200"/>
          </a:xfrm>
        </p:spPr>
        <p:txBody>
          <a:bodyPr anchor="b"/>
          <a:lstStyle>
            <a:lvl1pPr>
              <a:defRPr sz="24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23790AC-94EE-4494-9250-6E7FA6B9B6A2}" type="datetimeFigureOut">
              <a:rPr lang="ar-IQ" smtClean="0"/>
              <a:t>24/04/1441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1428715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457200"/>
            <a:ext cx="2949178" cy="1600200"/>
          </a:xfrm>
        </p:spPr>
        <p:txBody>
          <a:bodyPr anchor="b"/>
          <a:lstStyle>
            <a:lvl1pPr>
              <a:defRPr sz="24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ar-IQ"/>
          </a:p>
        </p:txBody>
      </p:sp>
      <p:sp>
        <p:nvSpPr>
          <p:cNvPr id="4" name="عنصر نائب للنص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23790AC-94EE-4494-9250-6E7FA6B9B6A2}" type="datetimeFigureOut">
              <a:rPr lang="ar-IQ" smtClean="0"/>
              <a:t>24/04/1441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924398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3.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628650" y="365126"/>
            <a:ext cx="78867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8650" y="1825625"/>
            <a:ext cx="78867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457950" y="6356351"/>
            <a:ext cx="2057400" cy="365125"/>
          </a:xfrm>
          <a:prstGeom prst="rect">
            <a:avLst/>
          </a:prstGeom>
        </p:spPr>
        <p:txBody>
          <a:bodyPr vert="horz" lIns="91440" tIns="45720" rIns="91440" bIns="45720" rtlCol="1" anchor="ctr"/>
          <a:lstStyle>
            <a:lvl1pPr algn="r">
              <a:defRPr sz="900">
                <a:solidFill>
                  <a:schemeClr val="tx1">
                    <a:tint val="75000"/>
                  </a:schemeClr>
                </a:solidFill>
              </a:defRPr>
            </a:lvl1pPr>
          </a:lstStyle>
          <a:p>
            <a:fld id="{423790AC-94EE-4494-9250-6E7FA6B9B6A2}" type="datetimeFigureOut">
              <a:rPr lang="ar-IQ" smtClean="0"/>
              <a:t>24/04/1441</a:t>
            </a:fld>
            <a:endParaRPr lang="ar-IQ"/>
          </a:p>
        </p:txBody>
      </p:sp>
      <p:sp>
        <p:nvSpPr>
          <p:cNvPr id="5" name="عنصر نائب للتذييل 4"/>
          <p:cNvSpPr>
            <a:spLocks noGrp="1"/>
          </p:cNvSpPr>
          <p:nvPr>
            <p:ph type="ftr" sz="quarter" idx="3"/>
          </p:nvPr>
        </p:nvSpPr>
        <p:spPr>
          <a:xfrm>
            <a:off x="3028950" y="6356351"/>
            <a:ext cx="3086100" cy="365125"/>
          </a:xfrm>
          <a:prstGeom prst="rect">
            <a:avLst/>
          </a:prstGeom>
        </p:spPr>
        <p:txBody>
          <a:bodyPr vert="horz" lIns="91440" tIns="45720" rIns="91440" bIns="45720" rtlCol="1" anchor="ctr"/>
          <a:lstStyle>
            <a:lvl1pPr algn="ctr">
              <a:defRPr sz="9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628650" y="6356351"/>
            <a:ext cx="2057400" cy="365125"/>
          </a:xfrm>
          <a:prstGeom prst="rect">
            <a:avLst/>
          </a:prstGeom>
        </p:spPr>
        <p:txBody>
          <a:bodyPr vert="horz" lIns="91440" tIns="45720" rIns="91440" bIns="45720" rtlCol="1" anchor="ctr"/>
          <a:lstStyle>
            <a:lvl1pPr algn="l">
              <a:defRPr sz="900">
                <a:solidFill>
                  <a:schemeClr val="tx1">
                    <a:tint val="75000"/>
                  </a:schemeClr>
                </a:solidFill>
              </a:defRPr>
            </a:lvl1pPr>
          </a:lstStyle>
          <a:p>
            <a:fld id="{BDDE5BCE-0ADB-43CE-BF57-E4E592AACAEE}" type="slidenum">
              <a:rPr lang="ar-IQ" smtClean="0"/>
              <a:t>‹#›</a:t>
            </a:fld>
            <a:endParaRPr lang="ar-IQ"/>
          </a:p>
        </p:txBody>
      </p:sp>
    </p:spTree>
    <p:extLst>
      <p:ext uri="{BB962C8B-B14F-4D97-AF65-F5344CB8AC3E}">
        <p14:creationId xmlns:p14="http://schemas.microsoft.com/office/powerpoint/2010/main" val="42241028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r" defTabSz="685800" rtl="1"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r" defTabSz="685800" rtl="1"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r" defTabSz="685800" rtl="1"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r" defTabSz="685800" rtl="1"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ar-IQ"/>
      </a:defPPr>
      <a:lvl1pPr marL="0" algn="r" defTabSz="685800" rtl="1" eaLnBrk="1" latinLnBrk="0" hangingPunct="1">
        <a:defRPr sz="1350" kern="1200">
          <a:solidFill>
            <a:schemeClr val="tx1"/>
          </a:solidFill>
          <a:latin typeface="+mn-lt"/>
          <a:ea typeface="+mn-ea"/>
          <a:cs typeface="+mn-cs"/>
        </a:defRPr>
      </a:lvl1pPr>
      <a:lvl2pPr marL="342900" algn="r" defTabSz="685800" rtl="1" eaLnBrk="1" latinLnBrk="0" hangingPunct="1">
        <a:defRPr sz="1350" kern="1200">
          <a:solidFill>
            <a:schemeClr val="tx1"/>
          </a:solidFill>
          <a:latin typeface="+mn-lt"/>
          <a:ea typeface="+mn-ea"/>
          <a:cs typeface="+mn-cs"/>
        </a:defRPr>
      </a:lvl2pPr>
      <a:lvl3pPr marL="685800" algn="r" defTabSz="685800" rtl="1" eaLnBrk="1" latinLnBrk="0" hangingPunct="1">
        <a:defRPr sz="1350" kern="1200">
          <a:solidFill>
            <a:schemeClr val="tx1"/>
          </a:solidFill>
          <a:latin typeface="+mn-lt"/>
          <a:ea typeface="+mn-ea"/>
          <a:cs typeface="+mn-cs"/>
        </a:defRPr>
      </a:lvl3pPr>
      <a:lvl4pPr marL="1028700" algn="r" defTabSz="685800" rtl="1" eaLnBrk="1" latinLnBrk="0" hangingPunct="1">
        <a:defRPr sz="1350" kern="1200">
          <a:solidFill>
            <a:schemeClr val="tx1"/>
          </a:solidFill>
          <a:latin typeface="+mn-lt"/>
          <a:ea typeface="+mn-ea"/>
          <a:cs typeface="+mn-cs"/>
        </a:defRPr>
      </a:lvl4pPr>
      <a:lvl5pPr marL="1371600" algn="r" defTabSz="685800" rtl="1" eaLnBrk="1" latinLnBrk="0" hangingPunct="1">
        <a:defRPr sz="1350" kern="1200">
          <a:solidFill>
            <a:schemeClr val="tx1"/>
          </a:solidFill>
          <a:latin typeface="+mn-lt"/>
          <a:ea typeface="+mn-ea"/>
          <a:cs typeface="+mn-cs"/>
        </a:defRPr>
      </a:lvl5pPr>
      <a:lvl6pPr marL="1714500" algn="r" defTabSz="685800" rtl="1" eaLnBrk="1" latinLnBrk="0" hangingPunct="1">
        <a:defRPr sz="1350" kern="1200">
          <a:solidFill>
            <a:schemeClr val="tx1"/>
          </a:solidFill>
          <a:latin typeface="+mn-lt"/>
          <a:ea typeface="+mn-ea"/>
          <a:cs typeface="+mn-cs"/>
        </a:defRPr>
      </a:lvl6pPr>
      <a:lvl7pPr marL="2057400" algn="r" defTabSz="685800" rtl="1" eaLnBrk="1" latinLnBrk="0" hangingPunct="1">
        <a:defRPr sz="1350" kern="1200">
          <a:solidFill>
            <a:schemeClr val="tx1"/>
          </a:solidFill>
          <a:latin typeface="+mn-lt"/>
          <a:ea typeface="+mn-ea"/>
          <a:cs typeface="+mn-cs"/>
        </a:defRPr>
      </a:lvl7pPr>
      <a:lvl8pPr marL="2400300" algn="r" defTabSz="685800" rtl="1" eaLnBrk="1" latinLnBrk="0" hangingPunct="1">
        <a:defRPr sz="1350" kern="1200">
          <a:solidFill>
            <a:schemeClr val="tx1"/>
          </a:solidFill>
          <a:latin typeface="+mn-lt"/>
          <a:ea typeface="+mn-ea"/>
          <a:cs typeface="+mn-cs"/>
        </a:defRPr>
      </a:lvl8pPr>
      <a:lvl9pPr marL="2743200" algn="r" defTabSz="685800" rtl="1"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23790AC-94EE-4494-9250-6E7FA6B9B6A2}" type="datetimeFigureOut">
              <a:rPr lang="ar-IQ" smtClean="0"/>
              <a:t>24/04/1441</a:t>
            </a:fld>
            <a:endParaRPr lang="ar-IQ"/>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ar-IQ"/>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DDE5BCE-0ADB-43CE-BF57-E4E592AACAEE}" type="slidenum">
              <a:rPr lang="ar-IQ" smtClean="0"/>
              <a:t>‹#›</a:t>
            </a:fld>
            <a:endParaRPr lang="ar-IQ"/>
          </a:p>
        </p:txBody>
      </p:sp>
    </p:spTree>
    <p:extLst>
      <p:ext uri="{BB962C8B-B14F-4D97-AF65-F5344CB8AC3E}">
        <p14:creationId xmlns:p14="http://schemas.microsoft.com/office/powerpoint/2010/main" val="343620296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ctr" defTabSz="457200" rtl="1"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899592" y="685802"/>
            <a:ext cx="7330008" cy="5119462"/>
          </a:xfrm>
        </p:spPr>
        <p:txBody>
          <a:bodyPr>
            <a:normAutofit lnSpcReduction="10000"/>
          </a:bodyPr>
          <a:lstStyle/>
          <a:p>
            <a:pPr marL="18288" indent="0" algn="ctr">
              <a:buNone/>
            </a:pPr>
            <a:r>
              <a:rPr lang="ar-IQ" sz="5400" dirty="0" smtClean="0">
                <a:latin typeface="Simplified Arabic" panose="02020603050405020304" pitchFamily="18" charset="-78"/>
                <a:cs typeface="Simplified Arabic" panose="02020603050405020304" pitchFamily="18" charset="-78"/>
              </a:rPr>
              <a:t> </a:t>
            </a:r>
          </a:p>
          <a:p>
            <a:pPr marL="18288" indent="0" algn="ctr">
              <a:buNone/>
            </a:pPr>
            <a:r>
              <a:rPr lang="ar-IQ" sz="4400" dirty="0" smtClean="0">
                <a:latin typeface="Simplified Arabic" panose="02020603050405020304" pitchFamily="18" charset="-78"/>
                <a:cs typeface="Simplified Arabic" panose="02020603050405020304" pitchFamily="18" charset="-78"/>
              </a:rPr>
              <a:t>مادة مبادئ المحاسبة </a:t>
            </a:r>
          </a:p>
          <a:p>
            <a:pPr marL="18288" indent="0" algn="ctr">
              <a:buNone/>
            </a:pPr>
            <a:r>
              <a:rPr lang="ar-IQ" sz="4400" dirty="0" smtClean="0">
                <a:latin typeface="Simplified Arabic" panose="02020603050405020304" pitchFamily="18" charset="-78"/>
                <a:cs typeface="Simplified Arabic" panose="02020603050405020304" pitchFamily="18" charset="-78"/>
              </a:rPr>
              <a:t>المرحلة الأولى </a:t>
            </a:r>
          </a:p>
          <a:p>
            <a:pPr marL="18288" indent="0" algn="ctr">
              <a:buNone/>
            </a:pPr>
            <a:r>
              <a:rPr lang="ar-IQ" sz="4400" dirty="0" smtClean="0">
                <a:latin typeface="Simplified Arabic" panose="02020603050405020304" pitchFamily="18" charset="-78"/>
                <a:cs typeface="Simplified Arabic" panose="02020603050405020304" pitchFamily="18" charset="-78"/>
              </a:rPr>
              <a:t>قسم الإدارة العامة </a:t>
            </a:r>
          </a:p>
          <a:p>
            <a:pPr marL="18288" indent="0" algn="ctr">
              <a:buNone/>
            </a:pPr>
            <a:r>
              <a:rPr lang="ar-IQ" sz="4400" dirty="0" smtClean="0">
                <a:latin typeface="Simplified Arabic" panose="02020603050405020304" pitchFamily="18" charset="-78"/>
                <a:cs typeface="Simplified Arabic" panose="02020603050405020304" pitchFamily="18" charset="-78"/>
              </a:rPr>
              <a:t>اعداد </a:t>
            </a:r>
          </a:p>
          <a:p>
            <a:pPr marL="18288" indent="0" algn="ctr">
              <a:buNone/>
            </a:pPr>
            <a:r>
              <a:rPr lang="ar-IQ" sz="4400" dirty="0" smtClean="0">
                <a:latin typeface="Simplified Arabic" panose="02020603050405020304" pitchFamily="18" charset="-78"/>
                <a:cs typeface="Simplified Arabic" panose="02020603050405020304" pitchFamily="18" charset="-78"/>
              </a:rPr>
              <a:t>م. عمار غازي ابراهيم</a:t>
            </a:r>
          </a:p>
          <a:p>
            <a:pPr marL="18288" indent="0" algn="ctr">
              <a:buNone/>
            </a:pPr>
            <a:endParaRPr lang="ar-IQ" sz="5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604218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جدول 4"/>
          <p:cNvGraphicFramePr>
            <a:graphicFrameLocks noGrp="1"/>
          </p:cNvGraphicFramePr>
          <p:nvPr>
            <p:extLst>
              <p:ext uri="{D42A27DB-BD31-4B8C-83A1-F6EECF244321}">
                <p14:modId xmlns:p14="http://schemas.microsoft.com/office/powerpoint/2010/main" val="885487680"/>
              </p:ext>
            </p:extLst>
          </p:nvPr>
        </p:nvGraphicFramePr>
        <p:xfrm>
          <a:off x="755576" y="1673352"/>
          <a:ext cx="8155977" cy="2259704"/>
        </p:xfrm>
        <a:graphic>
          <a:graphicData uri="http://schemas.openxmlformats.org/drawingml/2006/table">
            <a:tbl>
              <a:tblPr rtl="1" firstRow="1" firstCol="1" bandRow="1">
                <a:tableStyleId>{5C22544A-7EE6-4342-B048-85BDC9FD1C3A}</a:tableStyleId>
              </a:tblPr>
              <a:tblGrid>
                <a:gridCol w="7591229"/>
                <a:gridCol w="564748"/>
              </a:tblGrid>
              <a:tr h="2259704">
                <a:tc>
                  <a:txBody>
                    <a:bodyPr/>
                    <a:lstStyle/>
                    <a:p>
                      <a:pPr marL="457200" algn="r" rtl="1">
                        <a:lnSpc>
                          <a:spcPct val="115000"/>
                        </a:lnSpc>
                        <a:spcAft>
                          <a:spcPts val="0"/>
                        </a:spcAft>
                      </a:pPr>
                      <a:r>
                        <a:rPr lang="ar-IQ" sz="1800" dirty="0">
                          <a:effectLst/>
                        </a:rPr>
                        <a:t>        100000 من حـ / الصندوق </a:t>
                      </a:r>
                      <a:endParaRPr lang="en-US" sz="1800" dirty="0">
                        <a:effectLst/>
                      </a:endParaRPr>
                    </a:p>
                    <a:p>
                      <a:pPr marL="457200" algn="r" rtl="1">
                        <a:lnSpc>
                          <a:spcPct val="115000"/>
                        </a:lnSpc>
                        <a:spcAft>
                          <a:spcPts val="0"/>
                        </a:spcAft>
                      </a:pPr>
                      <a:r>
                        <a:rPr lang="ar-IQ" sz="1800" dirty="0">
                          <a:effectLst/>
                        </a:rPr>
                        <a:t>                   100000 الى حـ / رأس المال </a:t>
                      </a:r>
                      <a:endParaRPr lang="en-US" sz="1800" dirty="0">
                        <a:effectLst/>
                      </a:endParaRPr>
                    </a:p>
                    <a:p>
                      <a:pPr marL="457200" algn="ctr" rtl="1">
                        <a:lnSpc>
                          <a:spcPct val="115000"/>
                        </a:lnSpc>
                        <a:spcAft>
                          <a:spcPts val="0"/>
                        </a:spcAft>
                      </a:pPr>
                      <a:r>
                        <a:rPr lang="ar-IQ" sz="1800" dirty="0">
                          <a:effectLst/>
                        </a:rPr>
                        <a:t>ـــــــــــــــــــــــــــــــــــــــــــــــــــــــــــــــــــــــــــــــــ</a:t>
                      </a:r>
                      <a:endParaRPr lang="en-US" sz="1800" dirty="0">
                        <a:effectLst/>
                      </a:endParaRPr>
                    </a:p>
                    <a:p>
                      <a:pPr marL="457200" algn="ctr" rtl="1">
                        <a:lnSpc>
                          <a:spcPct val="115000"/>
                        </a:lnSpc>
                        <a:spcAft>
                          <a:spcPts val="0"/>
                        </a:spcAft>
                      </a:pPr>
                      <a:r>
                        <a:rPr lang="ar-IQ" sz="1800" dirty="0">
                          <a:effectLst/>
                        </a:rPr>
                        <a:t>بداية العمل التجاري  </a:t>
                      </a:r>
                      <a:endParaRPr lang="en-US" sz="1800" dirty="0">
                        <a:effectLst/>
                        <a:latin typeface="Calibri"/>
                        <a:ea typeface="Calibri"/>
                        <a:cs typeface="Arial"/>
                      </a:endParaRPr>
                    </a:p>
                  </a:txBody>
                  <a:tcPr marL="68580" marR="68580" marT="0" marB="0"/>
                </a:tc>
                <a:tc>
                  <a:txBody>
                    <a:bodyPr/>
                    <a:lstStyle/>
                    <a:p>
                      <a:pPr marL="457200" algn="r" rtl="1">
                        <a:lnSpc>
                          <a:spcPct val="115000"/>
                        </a:lnSpc>
                        <a:spcAft>
                          <a:spcPts val="0"/>
                        </a:spcAft>
                      </a:pPr>
                      <a:r>
                        <a:rPr lang="ar-IQ" sz="1800" dirty="0">
                          <a:effectLst/>
                        </a:rPr>
                        <a:t> </a:t>
                      </a:r>
                      <a:endParaRPr lang="en-US" sz="1800" dirty="0">
                        <a:effectLst/>
                        <a:latin typeface="Calibri"/>
                        <a:ea typeface="Calibri"/>
                        <a:cs typeface="Arial"/>
                      </a:endParaRPr>
                    </a:p>
                  </a:txBody>
                  <a:tcPr marL="68580" marR="68580" marT="0" marB="0"/>
                </a:tc>
              </a:tr>
            </a:tbl>
          </a:graphicData>
        </a:graphic>
      </p:graphicFrame>
      <p:sp>
        <p:nvSpPr>
          <p:cNvPr id="6" name="Rectangle 2"/>
          <p:cNvSpPr>
            <a:spLocks noChangeArrowheads="1"/>
          </p:cNvSpPr>
          <p:nvPr/>
        </p:nvSpPr>
        <p:spPr bwMode="auto">
          <a:xfrm>
            <a:off x="0" y="188640"/>
            <a:ext cx="8911553"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Char char="•"/>
              <a:tabLst>
                <a:tab pos="525463" algn="l"/>
              </a:tabLst>
            </a:pPr>
            <a:r>
              <a:rPr kumimoji="0" lang="ar-IQ" b="1" i="0" u="none" strike="noStrike" cap="none" normalizeH="0" baseline="0" dirty="0" smtClean="0">
                <a:ln>
                  <a:noFill/>
                </a:ln>
                <a:solidFill>
                  <a:srgbClr val="7030A0"/>
                </a:solidFill>
                <a:effectLst/>
                <a:latin typeface="Calibri" pitchFamily="34" charset="0"/>
                <a:ea typeface="Calibri" pitchFamily="34" charset="0"/>
                <a:cs typeface="Arial" pitchFamily="34" charset="0"/>
              </a:rPr>
              <a:t>بداية العمل التجاري :- </a:t>
            </a:r>
            <a:r>
              <a:rPr kumimoji="0" lang="ar-IQ"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وهناك عدة حالات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Char char="•"/>
              <a:tabLst>
                <a:tab pos="525463" algn="l"/>
              </a:tabLst>
            </a:pPr>
            <a:r>
              <a:rPr kumimoji="0" lang="ar-IQ"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ابتدأ احد التجار عملة التجاري برأس مال قدرة 100000 دينار اودع في الصندوق .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25463"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999673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2284124346"/>
              </p:ext>
            </p:extLst>
          </p:nvPr>
        </p:nvGraphicFramePr>
        <p:xfrm>
          <a:off x="2771800" y="1268760"/>
          <a:ext cx="5839406" cy="1888356"/>
        </p:xfrm>
        <a:graphic>
          <a:graphicData uri="http://schemas.openxmlformats.org/drawingml/2006/table">
            <a:tbl>
              <a:tblPr rtl="1" firstRow="1" firstCol="1" bandRow="1">
                <a:tableStyleId>{5C22544A-7EE6-4342-B048-85BDC9FD1C3A}</a:tableStyleId>
              </a:tblPr>
              <a:tblGrid>
                <a:gridCol w="5435065"/>
                <a:gridCol w="404341"/>
              </a:tblGrid>
              <a:tr h="1888356">
                <a:tc>
                  <a:txBody>
                    <a:bodyPr/>
                    <a:lstStyle/>
                    <a:p>
                      <a:pPr marL="457200" algn="r" rtl="1">
                        <a:lnSpc>
                          <a:spcPct val="115000"/>
                        </a:lnSpc>
                        <a:spcAft>
                          <a:spcPts val="0"/>
                        </a:spcAft>
                      </a:pPr>
                      <a:r>
                        <a:rPr lang="ar-IQ" sz="1800" dirty="0">
                          <a:effectLst/>
                        </a:rPr>
                        <a:t>        100000 من حـ / البنك </a:t>
                      </a:r>
                      <a:endParaRPr lang="en-US" sz="1800" dirty="0">
                        <a:effectLst/>
                      </a:endParaRPr>
                    </a:p>
                    <a:p>
                      <a:pPr marL="457200" algn="r" rtl="1">
                        <a:lnSpc>
                          <a:spcPct val="115000"/>
                        </a:lnSpc>
                        <a:spcAft>
                          <a:spcPts val="0"/>
                        </a:spcAft>
                      </a:pPr>
                      <a:r>
                        <a:rPr lang="ar-IQ" sz="1800" dirty="0">
                          <a:effectLst/>
                        </a:rPr>
                        <a:t>                   100000 الى حـ / رأس المال </a:t>
                      </a:r>
                      <a:endParaRPr lang="en-US" sz="1800" dirty="0">
                        <a:effectLst/>
                      </a:endParaRPr>
                    </a:p>
                    <a:p>
                      <a:pPr marL="457200" algn="ctr" rtl="1">
                        <a:lnSpc>
                          <a:spcPct val="115000"/>
                        </a:lnSpc>
                        <a:spcAft>
                          <a:spcPts val="0"/>
                        </a:spcAft>
                      </a:pPr>
                      <a:r>
                        <a:rPr lang="ar-IQ" sz="1800" dirty="0">
                          <a:effectLst/>
                        </a:rPr>
                        <a:t>ـــــــــــــــــــــــــــــــــــــــــــــــــــــــــــــــــــــــــــــــــ</a:t>
                      </a:r>
                      <a:endParaRPr lang="en-US" sz="1800" dirty="0">
                        <a:effectLst/>
                      </a:endParaRPr>
                    </a:p>
                    <a:p>
                      <a:pPr marL="457200" algn="ctr" rtl="1">
                        <a:lnSpc>
                          <a:spcPct val="115000"/>
                        </a:lnSpc>
                        <a:spcAft>
                          <a:spcPts val="0"/>
                        </a:spcAft>
                      </a:pPr>
                      <a:r>
                        <a:rPr lang="ar-IQ" sz="1800" dirty="0">
                          <a:effectLst/>
                        </a:rPr>
                        <a:t>بداية العمل التجاري  </a:t>
                      </a:r>
                      <a:endParaRPr lang="en-US" sz="1800" dirty="0">
                        <a:effectLst/>
                        <a:latin typeface="Calibri"/>
                        <a:ea typeface="Calibri"/>
                        <a:cs typeface="Arial"/>
                      </a:endParaRPr>
                    </a:p>
                  </a:txBody>
                  <a:tcPr marL="68580" marR="68580" marT="0" marB="0"/>
                </a:tc>
                <a:tc>
                  <a:txBody>
                    <a:bodyPr/>
                    <a:lstStyle/>
                    <a:p>
                      <a:pPr marL="457200" algn="r" rtl="1">
                        <a:lnSpc>
                          <a:spcPct val="115000"/>
                        </a:lnSpc>
                        <a:spcAft>
                          <a:spcPts val="0"/>
                        </a:spcAft>
                      </a:pPr>
                      <a:r>
                        <a:rPr lang="ar-IQ" sz="1800" dirty="0">
                          <a:effectLst/>
                        </a:rPr>
                        <a:t> </a:t>
                      </a:r>
                      <a:endParaRPr lang="en-US" sz="1800" dirty="0">
                        <a:effectLst/>
                        <a:latin typeface="Calibri"/>
                        <a:ea typeface="Calibri"/>
                        <a:cs typeface="Arial"/>
                      </a:endParaRPr>
                    </a:p>
                  </a:txBody>
                  <a:tcPr marL="68580" marR="68580" marT="0" marB="0"/>
                </a:tc>
              </a:tr>
            </a:tbl>
          </a:graphicData>
        </a:graphic>
      </p:graphicFrame>
      <p:sp>
        <p:nvSpPr>
          <p:cNvPr id="3" name="Rectangle 1"/>
          <p:cNvSpPr>
            <a:spLocks noChangeArrowheads="1"/>
          </p:cNvSpPr>
          <p:nvPr/>
        </p:nvSpPr>
        <p:spPr bwMode="auto">
          <a:xfrm>
            <a:off x="162526" y="251266"/>
            <a:ext cx="896448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Char char="•"/>
              <a:tabLst>
                <a:tab pos="525463" algn="l"/>
              </a:tabLst>
            </a:pPr>
            <a:r>
              <a:rPr kumimoji="0" lang="ar-IQ"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ابتدأ احد التجار عملة التجاري برأس مال قدرة 100000 دينار اودع في البنك  .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25463"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81046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1308414949"/>
              </p:ext>
            </p:extLst>
          </p:nvPr>
        </p:nvGraphicFramePr>
        <p:xfrm>
          <a:off x="1619672" y="1196752"/>
          <a:ext cx="6643187" cy="2088232"/>
        </p:xfrm>
        <a:graphic>
          <a:graphicData uri="http://schemas.openxmlformats.org/drawingml/2006/table">
            <a:tbl>
              <a:tblPr rtl="1" firstRow="1" firstCol="1" bandRow="1">
                <a:tableStyleId>{5C22544A-7EE6-4342-B048-85BDC9FD1C3A}</a:tableStyleId>
              </a:tblPr>
              <a:tblGrid>
                <a:gridCol w="6183190"/>
                <a:gridCol w="459997"/>
              </a:tblGrid>
              <a:tr h="2088232">
                <a:tc>
                  <a:txBody>
                    <a:bodyPr/>
                    <a:lstStyle/>
                    <a:p>
                      <a:pPr marL="457200" algn="r" rtl="1">
                        <a:lnSpc>
                          <a:spcPct val="115000"/>
                        </a:lnSpc>
                        <a:spcAft>
                          <a:spcPts val="0"/>
                        </a:spcAft>
                      </a:pPr>
                      <a:r>
                        <a:rPr lang="ar-IQ" sz="1800" dirty="0">
                          <a:effectLst/>
                        </a:rPr>
                        <a:t>                      من مذكورين </a:t>
                      </a:r>
                      <a:endParaRPr lang="en-US" sz="1800" dirty="0">
                        <a:effectLst/>
                      </a:endParaRPr>
                    </a:p>
                    <a:p>
                      <a:pPr marL="457200" algn="r" rtl="1">
                        <a:lnSpc>
                          <a:spcPct val="115000"/>
                        </a:lnSpc>
                        <a:spcAft>
                          <a:spcPts val="0"/>
                        </a:spcAft>
                      </a:pPr>
                      <a:r>
                        <a:rPr lang="ar-IQ" sz="1800" dirty="0">
                          <a:effectLst/>
                        </a:rPr>
                        <a:t>             40000 من حـ / الصندوق </a:t>
                      </a:r>
                      <a:endParaRPr lang="en-US" sz="1800" dirty="0">
                        <a:effectLst/>
                      </a:endParaRPr>
                    </a:p>
                    <a:p>
                      <a:pPr marL="457200" algn="r" rtl="1">
                        <a:lnSpc>
                          <a:spcPct val="115000"/>
                        </a:lnSpc>
                        <a:spcAft>
                          <a:spcPts val="0"/>
                        </a:spcAft>
                      </a:pPr>
                      <a:r>
                        <a:rPr lang="ar-IQ" sz="1800" dirty="0">
                          <a:effectLst/>
                        </a:rPr>
                        <a:t>             60000 من حـ / البنك</a:t>
                      </a:r>
                      <a:endParaRPr lang="en-US" sz="1800" dirty="0">
                        <a:effectLst/>
                      </a:endParaRPr>
                    </a:p>
                    <a:p>
                      <a:pPr marL="457200" algn="r" rtl="1">
                        <a:lnSpc>
                          <a:spcPct val="115000"/>
                        </a:lnSpc>
                        <a:spcAft>
                          <a:spcPts val="0"/>
                        </a:spcAft>
                      </a:pPr>
                      <a:r>
                        <a:rPr lang="ar-IQ" sz="1800" dirty="0">
                          <a:effectLst/>
                        </a:rPr>
                        <a:t>                   100000 الى حـ / رأس المال </a:t>
                      </a:r>
                      <a:endParaRPr lang="en-US" sz="1800" dirty="0">
                        <a:effectLst/>
                      </a:endParaRPr>
                    </a:p>
                    <a:p>
                      <a:pPr marL="457200" algn="ctr" rtl="1">
                        <a:lnSpc>
                          <a:spcPct val="115000"/>
                        </a:lnSpc>
                        <a:spcAft>
                          <a:spcPts val="0"/>
                        </a:spcAft>
                      </a:pPr>
                      <a:r>
                        <a:rPr lang="ar-IQ" sz="1800" dirty="0">
                          <a:effectLst/>
                        </a:rPr>
                        <a:t>ـــــــــــــــــــــــــــــــــــــــــــــــــــــــــــــــــــــــــــــــــ</a:t>
                      </a:r>
                      <a:endParaRPr lang="en-US" sz="1800" dirty="0">
                        <a:effectLst/>
                      </a:endParaRPr>
                    </a:p>
                    <a:p>
                      <a:pPr marL="457200" algn="ctr" rtl="1">
                        <a:lnSpc>
                          <a:spcPct val="115000"/>
                        </a:lnSpc>
                        <a:spcAft>
                          <a:spcPts val="0"/>
                        </a:spcAft>
                      </a:pPr>
                      <a:r>
                        <a:rPr lang="ar-IQ" sz="1800" dirty="0">
                          <a:effectLst/>
                        </a:rPr>
                        <a:t>بداية العمل التجاري  </a:t>
                      </a:r>
                      <a:endParaRPr lang="en-US" sz="1800" dirty="0">
                        <a:effectLst/>
                        <a:latin typeface="Calibri"/>
                        <a:ea typeface="Calibri"/>
                        <a:cs typeface="Arial"/>
                      </a:endParaRPr>
                    </a:p>
                  </a:txBody>
                  <a:tcPr marL="68580" marR="68580" marT="0" marB="0"/>
                </a:tc>
                <a:tc>
                  <a:txBody>
                    <a:bodyPr/>
                    <a:lstStyle/>
                    <a:p>
                      <a:pPr marL="457200" algn="r" rtl="1">
                        <a:lnSpc>
                          <a:spcPct val="115000"/>
                        </a:lnSpc>
                        <a:spcAft>
                          <a:spcPts val="0"/>
                        </a:spcAft>
                      </a:pPr>
                      <a:r>
                        <a:rPr lang="ar-IQ" sz="1800" dirty="0">
                          <a:effectLst/>
                        </a:rPr>
                        <a:t> </a:t>
                      </a:r>
                      <a:endParaRPr lang="en-US" sz="1800" dirty="0">
                        <a:effectLst/>
                        <a:latin typeface="Calibri"/>
                        <a:ea typeface="Calibri"/>
                        <a:cs typeface="Arial"/>
                      </a:endParaRPr>
                    </a:p>
                  </a:txBody>
                  <a:tcPr marL="68580" marR="68580" marT="0" marB="0"/>
                </a:tc>
              </a:tr>
            </a:tbl>
          </a:graphicData>
        </a:graphic>
      </p:graphicFrame>
      <p:sp>
        <p:nvSpPr>
          <p:cNvPr id="3" name="Rectangle 1"/>
          <p:cNvSpPr>
            <a:spLocks noChangeArrowheads="1"/>
          </p:cNvSpPr>
          <p:nvPr/>
        </p:nvSpPr>
        <p:spPr bwMode="auto">
          <a:xfrm>
            <a:off x="-177783" y="-36857"/>
            <a:ext cx="932178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Char char="•"/>
              <a:tabLst>
                <a:tab pos="525463" algn="l"/>
              </a:tabLst>
            </a:pPr>
            <a:r>
              <a:rPr kumimoji="0" lang="ar-IQ"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ابتدأ احد التجار عملة التجاري برأس مال قدرة 100000 دينار اودع 40000 دينار في الصندوق والباقي في البنك  .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25463"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92226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4005398254"/>
              </p:ext>
            </p:extLst>
          </p:nvPr>
        </p:nvGraphicFramePr>
        <p:xfrm>
          <a:off x="1475656" y="1340768"/>
          <a:ext cx="5628317" cy="3108568"/>
        </p:xfrm>
        <a:graphic>
          <a:graphicData uri="http://schemas.openxmlformats.org/drawingml/2006/table">
            <a:tbl>
              <a:tblPr rtl="1" firstRow="1" firstCol="1" bandRow="1">
                <a:tableStyleId>{5C22544A-7EE6-4342-B048-85BDC9FD1C3A}</a:tableStyleId>
              </a:tblPr>
              <a:tblGrid>
                <a:gridCol w="5238593"/>
                <a:gridCol w="389724"/>
              </a:tblGrid>
              <a:tr h="3108568">
                <a:tc>
                  <a:txBody>
                    <a:bodyPr/>
                    <a:lstStyle/>
                    <a:p>
                      <a:pPr marL="457200" algn="r" rtl="1">
                        <a:lnSpc>
                          <a:spcPct val="115000"/>
                        </a:lnSpc>
                        <a:spcAft>
                          <a:spcPts val="0"/>
                        </a:spcAft>
                      </a:pPr>
                      <a:r>
                        <a:rPr lang="ar-IQ" sz="1800" dirty="0">
                          <a:effectLst/>
                        </a:rPr>
                        <a:t>                      من مذكورين </a:t>
                      </a:r>
                      <a:endParaRPr lang="en-US" sz="1800" dirty="0">
                        <a:effectLst/>
                      </a:endParaRPr>
                    </a:p>
                    <a:p>
                      <a:pPr marL="457200" algn="r" rtl="1">
                        <a:lnSpc>
                          <a:spcPct val="115000"/>
                        </a:lnSpc>
                        <a:spcAft>
                          <a:spcPts val="0"/>
                        </a:spcAft>
                      </a:pPr>
                      <a:r>
                        <a:rPr lang="ar-IQ" sz="1800" dirty="0">
                          <a:effectLst/>
                        </a:rPr>
                        <a:t>             30000 من حـ / الصندوق </a:t>
                      </a:r>
                      <a:endParaRPr lang="en-US" sz="1800" dirty="0">
                        <a:effectLst/>
                      </a:endParaRPr>
                    </a:p>
                    <a:p>
                      <a:pPr marL="457200" algn="r" rtl="1">
                        <a:lnSpc>
                          <a:spcPct val="115000"/>
                        </a:lnSpc>
                        <a:spcAft>
                          <a:spcPts val="0"/>
                        </a:spcAft>
                      </a:pPr>
                      <a:r>
                        <a:rPr lang="ar-IQ" sz="1800" dirty="0">
                          <a:effectLst/>
                        </a:rPr>
                        <a:t>             20000 من حـ / البنك</a:t>
                      </a:r>
                      <a:endParaRPr lang="en-US" sz="1800" dirty="0">
                        <a:effectLst/>
                      </a:endParaRPr>
                    </a:p>
                    <a:p>
                      <a:pPr marL="457200" algn="r" rtl="1">
                        <a:lnSpc>
                          <a:spcPct val="115000"/>
                        </a:lnSpc>
                        <a:spcAft>
                          <a:spcPts val="0"/>
                        </a:spcAft>
                      </a:pPr>
                      <a:r>
                        <a:rPr lang="ar-IQ" sz="1800" dirty="0">
                          <a:effectLst/>
                        </a:rPr>
                        <a:t>             70000 من حـ / الاراضي </a:t>
                      </a:r>
                      <a:endParaRPr lang="en-US" sz="1800" dirty="0">
                        <a:effectLst/>
                      </a:endParaRPr>
                    </a:p>
                    <a:p>
                      <a:pPr marL="457200" algn="r" rtl="1">
                        <a:lnSpc>
                          <a:spcPct val="115000"/>
                        </a:lnSpc>
                        <a:spcAft>
                          <a:spcPts val="0"/>
                        </a:spcAft>
                      </a:pPr>
                      <a:r>
                        <a:rPr lang="ar-IQ" sz="1800" dirty="0">
                          <a:effectLst/>
                        </a:rPr>
                        <a:t>                      الى مذكورين</a:t>
                      </a:r>
                      <a:endParaRPr lang="en-US" sz="1800" dirty="0">
                        <a:effectLst/>
                      </a:endParaRPr>
                    </a:p>
                    <a:p>
                      <a:pPr marL="457200" algn="r" rtl="1">
                        <a:lnSpc>
                          <a:spcPct val="115000"/>
                        </a:lnSpc>
                        <a:spcAft>
                          <a:spcPts val="0"/>
                        </a:spcAft>
                      </a:pPr>
                      <a:r>
                        <a:rPr lang="ar-IQ" sz="1800" dirty="0">
                          <a:effectLst/>
                        </a:rPr>
                        <a:t>                  20000 من حـ / الدائنون</a:t>
                      </a:r>
                      <a:endParaRPr lang="en-US" sz="1800" dirty="0">
                        <a:effectLst/>
                      </a:endParaRPr>
                    </a:p>
                    <a:p>
                      <a:pPr marL="457200" algn="r" rtl="1">
                        <a:lnSpc>
                          <a:spcPct val="115000"/>
                        </a:lnSpc>
                        <a:spcAft>
                          <a:spcPts val="0"/>
                        </a:spcAft>
                      </a:pPr>
                      <a:r>
                        <a:rPr lang="ar-IQ" sz="1800" dirty="0">
                          <a:effectLst/>
                        </a:rPr>
                        <a:t>                   100000 حـ / رأس المال </a:t>
                      </a:r>
                      <a:endParaRPr lang="en-US" sz="1800" dirty="0">
                        <a:effectLst/>
                      </a:endParaRPr>
                    </a:p>
                    <a:p>
                      <a:pPr marL="457200" algn="ctr" rtl="1">
                        <a:lnSpc>
                          <a:spcPct val="115000"/>
                        </a:lnSpc>
                        <a:spcAft>
                          <a:spcPts val="0"/>
                        </a:spcAft>
                      </a:pPr>
                      <a:r>
                        <a:rPr lang="ar-IQ" sz="1800" dirty="0">
                          <a:effectLst/>
                        </a:rPr>
                        <a:t>ـــــــــــــــــــــــــــــــــــــــــــــــــــــــــــــــــــــــــــــــــ</a:t>
                      </a:r>
                      <a:endParaRPr lang="en-US" sz="1800" dirty="0">
                        <a:effectLst/>
                      </a:endParaRPr>
                    </a:p>
                    <a:p>
                      <a:pPr marL="457200" algn="ctr" rtl="1">
                        <a:lnSpc>
                          <a:spcPct val="115000"/>
                        </a:lnSpc>
                        <a:spcAft>
                          <a:spcPts val="0"/>
                        </a:spcAft>
                      </a:pPr>
                      <a:r>
                        <a:rPr lang="ar-IQ" sz="1800" dirty="0">
                          <a:effectLst/>
                        </a:rPr>
                        <a:t>بداية العمل التجاري  </a:t>
                      </a:r>
                      <a:endParaRPr lang="en-US" sz="1800" dirty="0">
                        <a:effectLst/>
                        <a:latin typeface="Calibri"/>
                        <a:ea typeface="Calibri"/>
                        <a:cs typeface="Arial"/>
                      </a:endParaRPr>
                    </a:p>
                  </a:txBody>
                  <a:tcPr marL="68580" marR="68580" marT="0" marB="0"/>
                </a:tc>
                <a:tc>
                  <a:txBody>
                    <a:bodyPr/>
                    <a:lstStyle/>
                    <a:p>
                      <a:pPr marL="457200" algn="r" rtl="1">
                        <a:lnSpc>
                          <a:spcPct val="115000"/>
                        </a:lnSpc>
                        <a:spcAft>
                          <a:spcPts val="0"/>
                        </a:spcAft>
                      </a:pPr>
                      <a:r>
                        <a:rPr lang="ar-IQ" sz="1800" dirty="0">
                          <a:effectLst/>
                        </a:rPr>
                        <a:t> </a:t>
                      </a:r>
                      <a:endParaRPr lang="en-US" sz="1800" dirty="0">
                        <a:effectLst/>
                        <a:latin typeface="Calibri"/>
                        <a:ea typeface="Calibri"/>
                        <a:cs typeface="Arial"/>
                      </a:endParaRPr>
                    </a:p>
                  </a:txBody>
                  <a:tcPr marL="68580" marR="68580" marT="0" marB="0"/>
                </a:tc>
              </a:tr>
            </a:tbl>
          </a:graphicData>
        </a:graphic>
      </p:graphicFrame>
      <p:sp>
        <p:nvSpPr>
          <p:cNvPr id="3" name="Rectangle 1"/>
          <p:cNvSpPr>
            <a:spLocks noChangeArrowheads="1"/>
          </p:cNvSpPr>
          <p:nvPr/>
        </p:nvSpPr>
        <p:spPr bwMode="auto">
          <a:xfrm>
            <a:off x="23578" y="52821"/>
            <a:ext cx="912042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Char char="•"/>
              <a:tabLst>
                <a:tab pos="525463" algn="l"/>
              </a:tabLst>
            </a:pPr>
            <a:r>
              <a:rPr kumimoji="0" lang="ar-IQ"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ابتدأ احد التجار عملة التجاري بالموجودات والمطلوبات التالية :-  30000 الصندوق , 20000 البنك , 70000 الاراضي , 20000 الدائنون .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25463"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80262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3925812283"/>
              </p:ext>
            </p:extLst>
          </p:nvPr>
        </p:nvGraphicFramePr>
        <p:xfrm>
          <a:off x="2051720" y="1628800"/>
          <a:ext cx="6408712" cy="2016224"/>
        </p:xfrm>
        <a:graphic>
          <a:graphicData uri="http://schemas.openxmlformats.org/drawingml/2006/table">
            <a:tbl>
              <a:tblPr rtl="1" firstRow="1" firstCol="1" bandRow="1">
                <a:tableStyleId>{5C22544A-7EE6-4342-B048-85BDC9FD1C3A}</a:tableStyleId>
              </a:tblPr>
              <a:tblGrid>
                <a:gridCol w="5964951"/>
                <a:gridCol w="443761"/>
              </a:tblGrid>
              <a:tr h="2016224">
                <a:tc>
                  <a:txBody>
                    <a:bodyPr/>
                    <a:lstStyle/>
                    <a:p>
                      <a:pPr marL="457200" algn="r" rtl="1">
                        <a:lnSpc>
                          <a:spcPct val="115000"/>
                        </a:lnSpc>
                        <a:spcAft>
                          <a:spcPts val="0"/>
                        </a:spcAft>
                      </a:pPr>
                      <a:r>
                        <a:rPr lang="ar-IQ" sz="1800" dirty="0">
                          <a:effectLst/>
                        </a:rPr>
                        <a:t>        30000 من حـ / المشتريات  </a:t>
                      </a:r>
                      <a:endParaRPr lang="en-US" sz="1800" dirty="0">
                        <a:effectLst/>
                      </a:endParaRPr>
                    </a:p>
                    <a:p>
                      <a:pPr marL="457200" algn="r" rtl="1">
                        <a:lnSpc>
                          <a:spcPct val="115000"/>
                        </a:lnSpc>
                        <a:spcAft>
                          <a:spcPts val="0"/>
                        </a:spcAft>
                      </a:pPr>
                      <a:r>
                        <a:rPr lang="ar-IQ" sz="1800" dirty="0">
                          <a:effectLst/>
                        </a:rPr>
                        <a:t>                   30000 الى حـ / الصندوق  </a:t>
                      </a:r>
                      <a:endParaRPr lang="en-US" sz="1800" dirty="0">
                        <a:effectLst/>
                      </a:endParaRPr>
                    </a:p>
                    <a:p>
                      <a:pPr marL="457200" algn="ctr" rtl="1">
                        <a:lnSpc>
                          <a:spcPct val="115000"/>
                        </a:lnSpc>
                        <a:spcAft>
                          <a:spcPts val="0"/>
                        </a:spcAft>
                      </a:pPr>
                      <a:r>
                        <a:rPr lang="ar-IQ" sz="1800" dirty="0">
                          <a:effectLst/>
                        </a:rPr>
                        <a:t>ـــــــــــــــــــــــــــــــــــــــــــــــــــــــــــــــــــــــــــــــــ</a:t>
                      </a:r>
                      <a:endParaRPr lang="en-US" sz="1800" dirty="0">
                        <a:effectLst/>
                      </a:endParaRPr>
                    </a:p>
                    <a:p>
                      <a:pPr marL="457200" algn="ctr" rtl="1">
                        <a:lnSpc>
                          <a:spcPct val="115000"/>
                        </a:lnSpc>
                        <a:spcAft>
                          <a:spcPts val="0"/>
                        </a:spcAft>
                      </a:pPr>
                      <a:r>
                        <a:rPr lang="ar-IQ" sz="1800" dirty="0">
                          <a:effectLst/>
                        </a:rPr>
                        <a:t>شراء بضاعة نقداً  </a:t>
                      </a:r>
                      <a:endParaRPr lang="en-US" sz="1800" dirty="0">
                        <a:effectLst/>
                        <a:latin typeface="Calibri"/>
                        <a:ea typeface="Calibri"/>
                        <a:cs typeface="Arial"/>
                      </a:endParaRPr>
                    </a:p>
                  </a:txBody>
                  <a:tcPr marL="68580" marR="68580" marT="0" marB="0"/>
                </a:tc>
                <a:tc>
                  <a:txBody>
                    <a:bodyPr/>
                    <a:lstStyle/>
                    <a:p>
                      <a:pPr marL="457200" algn="r" rtl="1">
                        <a:lnSpc>
                          <a:spcPct val="115000"/>
                        </a:lnSpc>
                        <a:spcAft>
                          <a:spcPts val="0"/>
                        </a:spcAft>
                      </a:pPr>
                      <a:r>
                        <a:rPr lang="ar-IQ" sz="1800" dirty="0">
                          <a:effectLst/>
                        </a:rPr>
                        <a:t> </a:t>
                      </a:r>
                      <a:endParaRPr lang="en-US" sz="1800" dirty="0">
                        <a:effectLst/>
                        <a:latin typeface="Calibri"/>
                        <a:ea typeface="Calibri"/>
                        <a:cs typeface="Arial"/>
                      </a:endParaRPr>
                    </a:p>
                  </a:txBody>
                  <a:tcPr marL="68580" marR="68580" marT="0" marB="0"/>
                </a:tc>
              </a:tr>
            </a:tbl>
          </a:graphicData>
        </a:graphic>
      </p:graphicFrame>
      <p:sp>
        <p:nvSpPr>
          <p:cNvPr id="3" name="Rectangle 1"/>
          <p:cNvSpPr>
            <a:spLocks noChangeArrowheads="1"/>
          </p:cNvSpPr>
          <p:nvPr/>
        </p:nvSpPr>
        <p:spPr bwMode="auto">
          <a:xfrm>
            <a:off x="-196221" y="247676"/>
            <a:ext cx="9321783"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Char char="•"/>
              <a:tabLst>
                <a:tab pos="525463" algn="l"/>
              </a:tabLst>
            </a:pPr>
            <a:r>
              <a:rPr kumimoji="0" lang="ar-IQ" b="1" i="0" u="none" strike="noStrike" cap="none" normalizeH="0" baseline="0" dirty="0" smtClean="0">
                <a:ln>
                  <a:noFill/>
                </a:ln>
                <a:solidFill>
                  <a:srgbClr val="7030A0"/>
                </a:solidFill>
                <a:effectLst/>
                <a:latin typeface="Calibri" pitchFamily="34" charset="0"/>
                <a:ea typeface="Calibri" pitchFamily="34" charset="0"/>
                <a:cs typeface="Arial" pitchFamily="34" charset="0"/>
              </a:rPr>
              <a:t>المشتريات :- </a:t>
            </a:r>
            <a:r>
              <a:rPr kumimoji="0" lang="ar-IQ"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وهي مشتريات البضاعة بغرض البيع من اجل تحقيق الربح وهناك عدة حالات :-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Char char="•"/>
              <a:tabLst>
                <a:tab pos="525463" algn="l"/>
              </a:tabLst>
            </a:pPr>
            <a:r>
              <a:rPr kumimoji="0" lang="ar-IQ"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تم شراء بضاعة بمبلغ 30000 دينار نقداً .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25463"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74514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24552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44119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72587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1246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3107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612845"/>
            <a:ext cx="8208912" cy="5940088"/>
          </a:xfrm>
          <a:prstGeom prst="rect">
            <a:avLst/>
          </a:prstGeom>
        </p:spPr>
        <p:txBody>
          <a:bodyPr wrap="square">
            <a:spAutoFit/>
          </a:bodyPr>
          <a:lstStyle/>
          <a:p>
            <a:pPr lvl="0" algn="just"/>
            <a:r>
              <a:rPr lang="ar-IQ" sz="2000" b="1" dirty="0">
                <a:latin typeface="Simplified Arabic" panose="02020603050405020304" pitchFamily="18" charset="-78"/>
                <a:cs typeface="Simplified Arabic" panose="02020603050405020304" pitchFamily="18" charset="-78"/>
              </a:rPr>
              <a:t>طريقة القيد المزدوج ( نظرية القيد المزدوج ) : وهي النظرية المثلى والشائعة الاستخدام وتقوم على اساس ان اي عملية من العمليات ذات الاثر المالي تتم بين طرفين الامر الذي يتطلب تحليل هذه العملية وتسجيلها بالشكل الذي يمكن معه تحديد اثرها على الطرفين المتعاملين .... وعلى ذلك فأن استخدام هذه النظرية كأساس لتسجيل العمليات المالية التي تقوم بها المنشأة يتطلب تحليل العملية المالية الى طرفين هما :-</a:t>
            </a:r>
            <a:endParaRPr lang="en-US" sz="2000" dirty="0">
              <a:latin typeface="Simplified Arabic" panose="02020603050405020304" pitchFamily="18" charset="-78"/>
              <a:cs typeface="Simplified Arabic" panose="02020603050405020304" pitchFamily="18" charset="-78"/>
            </a:endParaRPr>
          </a:p>
          <a:p>
            <a:pPr algn="just"/>
            <a:r>
              <a:rPr lang="ar-IQ" sz="2000" b="1" dirty="0">
                <a:latin typeface="Simplified Arabic" panose="02020603050405020304" pitchFamily="18" charset="-78"/>
                <a:cs typeface="Simplified Arabic" panose="02020603050405020304" pitchFamily="18" charset="-78"/>
              </a:rPr>
              <a:t>الطرف الاول :- المنشأة </a:t>
            </a:r>
            <a:endParaRPr lang="en-US" sz="2000" dirty="0">
              <a:latin typeface="Simplified Arabic" panose="02020603050405020304" pitchFamily="18" charset="-78"/>
              <a:cs typeface="Simplified Arabic" panose="02020603050405020304" pitchFamily="18" charset="-78"/>
            </a:endParaRPr>
          </a:p>
          <a:p>
            <a:pPr algn="just"/>
            <a:r>
              <a:rPr lang="ar-IQ" sz="2000" b="1" dirty="0">
                <a:latin typeface="Simplified Arabic" panose="02020603050405020304" pitchFamily="18" charset="-78"/>
                <a:cs typeface="Simplified Arabic" panose="02020603050405020304" pitchFamily="18" charset="-78"/>
              </a:rPr>
              <a:t>الطرف الثاني :- الغير الذي تتعامل معه المنشأة </a:t>
            </a:r>
            <a:endParaRPr lang="en-US" sz="2000" dirty="0">
              <a:latin typeface="Simplified Arabic" panose="02020603050405020304" pitchFamily="18" charset="-78"/>
              <a:cs typeface="Simplified Arabic" panose="02020603050405020304" pitchFamily="18" charset="-78"/>
            </a:endParaRPr>
          </a:p>
          <a:p>
            <a:pPr algn="just"/>
            <a:r>
              <a:rPr lang="ar-IQ" sz="2000" b="1" dirty="0">
                <a:latin typeface="Simplified Arabic" panose="02020603050405020304" pitchFamily="18" charset="-78"/>
                <a:cs typeface="Simplified Arabic" panose="02020603050405020304" pitchFamily="18" charset="-78"/>
              </a:rPr>
              <a:t>ومما تجدر الاشارة الية بأن التسجيل يتم خلال فترة معينة يطلق عليها (( الفترة المحاسبية )) اذ يعبر عنها بشكل عام على انها الفترة التي تستغرقها العمليات المالية منذ بداية السنة وحتى نهايتها اي ( من 1/1 الى 31/12) اذ يطلق على هذه الفترة (( السنة المالية )) .</a:t>
            </a:r>
            <a:endParaRPr lang="en-US" sz="2000" dirty="0">
              <a:latin typeface="Simplified Arabic" panose="02020603050405020304" pitchFamily="18" charset="-78"/>
              <a:cs typeface="Simplified Arabic" panose="02020603050405020304" pitchFamily="18" charset="-78"/>
            </a:endParaRPr>
          </a:p>
          <a:p>
            <a:pPr algn="just"/>
            <a:r>
              <a:rPr lang="ar-IQ" sz="2000" b="1" dirty="0">
                <a:latin typeface="Simplified Arabic" panose="02020603050405020304" pitchFamily="18" charset="-78"/>
                <a:cs typeface="Simplified Arabic" panose="02020603050405020304" pitchFamily="18" charset="-78"/>
              </a:rPr>
              <a:t>    وعليه فيتم تسجيل العمليات ذات الاثر المالي بالسجلات المحاسبية خلال السنة المالية حسب تسلسلها التاريخي وبما يساعد في بيان نتيجة الاعمال والمركز المالي للمنشأة . </a:t>
            </a:r>
            <a:endParaRPr lang="en-US" sz="2000" dirty="0">
              <a:latin typeface="Simplified Arabic" panose="02020603050405020304" pitchFamily="18" charset="-78"/>
              <a:cs typeface="Simplified Arabic" panose="02020603050405020304" pitchFamily="18" charset="-78"/>
            </a:endParaRPr>
          </a:p>
          <a:p>
            <a:pPr algn="just"/>
            <a:r>
              <a:rPr lang="ar-IQ" sz="2000" b="1" dirty="0">
                <a:latin typeface="Simplified Arabic" panose="02020603050405020304" pitchFamily="18" charset="-78"/>
                <a:cs typeface="Simplified Arabic" panose="02020603050405020304" pitchFamily="18" charset="-78"/>
              </a:rPr>
              <a:t>وهناك عدة تفسيرات لاستخدام نظرية القيد المزدوج وهي كالاتي :- </a:t>
            </a:r>
            <a:endParaRPr lang="ar-IQ" sz="2000" b="1" dirty="0" smtClean="0">
              <a:latin typeface="Simplified Arabic" panose="02020603050405020304" pitchFamily="18" charset="-78"/>
              <a:cs typeface="Simplified Arabic" panose="02020603050405020304" pitchFamily="18" charset="-78"/>
            </a:endParaRPr>
          </a:p>
          <a:p>
            <a:pPr algn="just"/>
            <a:r>
              <a:rPr lang="ar-IQ" sz="2000" b="1" dirty="0">
                <a:latin typeface="Simplified Arabic" panose="02020603050405020304" pitchFamily="18" charset="-78"/>
                <a:cs typeface="Simplified Arabic" panose="02020603050405020304" pitchFamily="18" charset="-78"/>
              </a:rPr>
              <a:t>تخصيص الحسابات :- يقوم هذا التفسير على افتراض ان كل عملية مالية تتم بين طرفين احدهما مدين بقيمة ما ( استلم ) والاخر دائن بقيمة ما (سلم ) او اعطى . </a:t>
            </a:r>
          </a:p>
          <a:p>
            <a:pPr algn="just"/>
            <a:r>
              <a:rPr lang="ar-IQ" sz="2000" b="1" dirty="0">
                <a:latin typeface="Simplified Arabic" panose="02020603050405020304" pitchFamily="18" charset="-78"/>
                <a:cs typeface="Simplified Arabic" panose="02020603050405020304" pitchFamily="18" charset="-78"/>
              </a:rPr>
              <a:t>تحليل العمليات او المعاملات :- ان تحليل العمليات يتضمن  مبادلة قيمة او انتقال شيء ذا قيمة بين طرفين وهذه القيمة تكون محل العملية فهي مدينة للطرف الذي استلمها او اخذها او تكون دائنة الى الطرف الذي سلمها او اعطاها . </a:t>
            </a:r>
          </a:p>
          <a:p>
            <a:pPr algn="just"/>
            <a:endParaRPr lang="en-US" sz="2000" dirty="0"/>
          </a:p>
        </p:txBody>
      </p:sp>
    </p:spTree>
    <p:extLst>
      <p:ext uri="{BB962C8B-B14F-4D97-AF65-F5344CB8AC3E}">
        <p14:creationId xmlns:p14="http://schemas.microsoft.com/office/powerpoint/2010/main" val="9811787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24762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59584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530671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66824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71344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31621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06732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81452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02176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0174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3568" y="1052736"/>
            <a:ext cx="8064896" cy="4247317"/>
          </a:xfrm>
          <a:prstGeom prst="rect">
            <a:avLst/>
          </a:prstGeom>
        </p:spPr>
        <p:txBody>
          <a:bodyPr wrap="square">
            <a:spAutoFit/>
          </a:bodyPr>
          <a:lstStyle/>
          <a:p>
            <a:pPr lvl="0">
              <a:lnSpc>
                <a:spcPct val="150000"/>
              </a:lnSpc>
            </a:pPr>
            <a:r>
              <a:rPr lang="ar-IQ" b="1" dirty="0" smtClean="0"/>
              <a:t>معادلة </a:t>
            </a:r>
            <a:r>
              <a:rPr lang="ar-IQ" b="1" dirty="0"/>
              <a:t>او اسلوب الميزانية ( معادلة الميزانية ) :- تعتبر معادلة الميزانية اساس عملية القيد المزدوج اذ ان معادلة الميزانية تتألف من ثلاثة عناصر وهي الموجودات والمطلوبات ورأس المال .. كما ان معادلة الميزانية تأخذ الاشكال الاتية :-</a:t>
            </a:r>
            <a:endParaRPr lang="en-US" dirty="0"/>
          </a:p>
          <a:p>
            <a:pPr lvl="0">
              <a:lnSpc>
                <a:spcPct val="150000"/>
              </a:lnSpc>
            </a:pPr>
            <a:r>
              <a:rPr lang="ar-IQ" b="1" dirty="0"/>
              <a:t>الموجودات = المطلوبات + رأس المال </a:t>
            </a:r>
            <a:endParaRPr lang="en-US" dirty="0"/>
          </a:p>
          <a:p>
            <a:pPr lvl="0">
              <a:lnSpc>
                <a:spcPct val="150000"/>
              </a:lnSpc>
            </a:pPr>
            <a:r>
              <a:rPr lang="ar-IQ" b="1" dirty="0"/>
              <a:t>المطلوبات  = الموجودات – رأس المال</a:t>
            </a:r>
            <a:endParaRPr lang="en-US" dirty="0"/>
          </a:p>
          <a:p>
            <a:pPr lvl="0">
              <a:lnSpc>
                <a:spcPct val="150000"/>
              </a:lnSpc>
            </a:pPr>
            <a:r>
              <a:rPr lang="ar-IQ" b="1" dirty="0"/>
              <a:t>رأس المال = الموجودات – المطلوبات   </a:t>
            </a:r>
            <a:endParaRPr lang="ar-IQ" b="1" dirty="0" smtClean="0"/>
          </a:p>
          <a:p>
            <a:pPr lvl="0">
              <a:lnSpc>
                <a:spcPct val="150000"/>
              </a:lnSpc>
            </a:pPr>
            <a:r>
              <a:rPr lang="ar-IQ" b="1" dirty="0"/>
              <a:t>ويتكون القيد المزدوج من جانبين ( الجانب المدين ) و ( الجانب الدائن ) ... اما عن القيد المزدوج فيأخذ الاشكال الاتية :- </a:t>
            </a:r>
          </a:p>
          <a:p>
            <a:pPr lvl="0"/>
            <a:r>
              <a:rPr lang="ar-IQ" b="1" dirty="0"/>
              <a:t> </a:t>
            </a:r>
          </a:p>
          <a:p>
            <a:pPr lvl="0"/>
            <a:endParaRPr lang="en-US" dirty="0"/>
          </a:p>
          <a:p>
            <a:r>
              <a:rPr lang="en-US" b="1" dirty="0"/>
              <a:t> </a:t>
            </a:r>
            <a:endParaRPr lang="en-US" dirty="0"/>
          </a:p>
        </p:txBody>
      </p:sp>
    </p:spTree>
    <p:extLst>
      <p:ext uri="{BB962C8B-B14F-4D97-AF65-F5344CB8AC3E}">
        <p14:creationId xmlns:p14="http://schemas.microsoft.com/office/powerpoint/2010/main" val="34960497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63223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39582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92320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9290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59632" y="58846"/>
            <a:ext cx="7416824" cy="5632311"/>
          </a:xfrm>
          <a:prstGeom prst="rect">
            <a:avLst/>
          </a:prstGeom>
        </p:spPr>
        <p:txBody>
          <a:bodyPr wrap="square">
            <a:spAutoFit/>
          </a:bodyPr>
          <a:lstStyle/>
          <a:p>
            <a:r>
              <a:rPr lang="ar-IQ" b="1" dirty="0"/>
              <a:t> </a:t>
            </a:r>
            <a:endParaRPr lang="ar-IQ" b="1" dirty="0" smtClean="0"/>
          </a:p>
          <a:p>
            <a:endParaRPr lang="ar-IQ" b="1" dirty="0"/>
          </a:p>
          <a:p>
            <a:r>
              <a:rPr lang="ar-IQ" b="1" dirty="0" smtClean="0"/>
              <a:t>ا</a:t>
            </a:r>
            <a:r>
              <a:rPr lang="ar-IQ" b="1" dirty="0" smtClean="0"/>
              <a:t>لقيد </a:t>
            </a:r>
            <a:r>
              <a:rPr lang="ar-IQ" b="1" dirty="0"/>
              <a:t>البسيط :- ويأخذ الشكل التالي </a:t>
            </a:r>
          </a:p>
          <a:p>
            <a:endParaRPr lang="en-US" dirty="0"/>
          </a:p>
          <a:p>
            <a:r>
              <a:rPr lang="ar-IQ" b="1" dirty="0"/>
              <a:t>    ××× من حـ / - - - - - - - - - - - - - - - ( مدين ) </a:t>
            </a:r>
            <a:endParaRPr lang="en-US" dirty="0"/>
          </a:p>
          <a:p>
            <a:r>
              <a:rPr lang="ar-IQ" b="1" dirty="0"/>
              <a:t>           ××× الى حـ / - - - - - - - - - - - - - ( دائن ) </a:t>
            </a:r>
            <a:endParaRPr lang="en-US" dirty="0"/>
          </a:p>
          <a:p>
            <a:r>
              <a:rPr lang="ar-IQ" b="1" dirty="0"/>
              <a:t> </a:t>
            </a:r>
            <a:endParaRPr lang="en-US" dirty="0"/>
          </a:p>
          <a:p>
            <a:r>
              <a:rPr lang="en-US" b="1" dirty="0"/>
              <a:t> </a:t>
            </a:r>
            <a:endParaRPr lang="en-US" dirty="0"/>
          </a:p>
          <a:p>
            <a:pPr lvl="0"/>
            <a:r>
              <a:rPr lang="ar-IQ" b="1" dirty="0"/>
              <a:t>القيد المركب ويأخذ الاشكال التالية :- </a:t>
            </a:r>
            <a:endParaRPr lang="en-US" dirty="0"/>
          </a:p>
          <a:p>
            <a:pPr lvl="0"/>
            <a:r>
              <a:rPr lang="en-US" b="1" dirty="0"/>
              <a:t> </a:t>
            </a:r>
            <a:endParaRPr lang="en-US" dirty="0"/>
          </a:p>
          <a:p>
            <a:r>
              <a:rPr lang="ar-IQ" b="1" dirty="0"/>
              <a:t>××× من حـ / - - - - - - - - </a:t>
            </a:r>
            <a:r>
              <a:rPr lang="ar-IQ" b="1" dirty="0" smtClean="0"/>
              <a:t>- </a:t>
            </a:r>
            <a:r>
              <a:rPr lang="ar-IQ" b="1" dirty="0"/>
              <a:t>- - ( مدين ) </a:t>
            </a:r>
            <a:endParaRPr lang="en-US" dirty="0"/>
          </a:p>
          <a:p>
            <a:r>
              <a:rPr lang="ar-IQ" b="1" dirty="0"/>
              <a:t>                      الى مذكورين </a:t>
            </a:r>
            <a:endParaRPr lang="en-US" dirty="0"/>
          </a:p>
          <a:p>
            <a:r>
              <a:rPr lang="ar-IQ" b="1" dirty="0"/>
              <a:t>           ×××  حـ / - - - - - - - - - - - - - ( دائن )</a:t>
            </a:r>
            <a:endParaRPr lang="en-US" dirty="0"/>
          </a:p>
          <a:p>
            <a:r>
              <a:rPr lang="ar-IQ" b="1" dirty="0"/>
              <a:t>           ×××  حـ / - - - - - - - - - - - - - ( دائن )</a:t>
            </a:r>
            <a:endParaRPr lang="en-US" dirty="0"/>
          </a:p>
          <a:p>
            <a:r>
              <a:rPr lang="ar-IQ" b="1" dirty="0"/>
              <a:t>               _______________________________________________</a:t>
            </a:r>
            <a:endParaRPr lang="en-US" dirty="0"/>
          </a:p>
          <a:p>
            <a:pPr lvl="0"/>
            <a:r>
              <a:rPr lang="ar-IQ" b="1" dirty="0"/>
              <a:t> </a:t>
            </a:r>
            <a:endParaRPr lang="en-US" dirty="0"/>
          </a:p>
          <a:p>
            <a:r>
              <a:rPr lang="ar-IQ" b="1" dirty="0"/>
              <a:t>               من مذكورين </a:t>
            </a:r>
            <a:endParaRPr lang="en-US" dirty="0"/>
          </a:p>
          <a:p>
            <a:r>
              <a:rPr lang="ar-IQ" b="1" dirty="0"/>
              <a:t>×××  حـ / - - - - - - - - - - </a:t>
            </a:r>
            <a:r>
              <a:rPr lang="ar-IQ" b="1" dirty="0" smtClean="0"/>
              <a:t>- </a:t>
            </a:r>
            <a:r>
              <a:rPr lang="ar-IQ" b="1" dirty="0"/>
              <a:t>- - ( مدين ) </a:t>
            </a:r>
            <a:endParaRPr lang="en-US" dirty="0"/>
          </a:p>
          <a:p>
            <a:r>
              <a:rPr lang="ar-IQ" b="1" dirty="0"/>
              <a:t>×××  حـ / - - - - - - - - - </a:t>
            </a:r>
            <a:r>
              <a:rPr lang="ar-IQ" b="1" dirty="0"/>
              <a:t>-</a:t>
            </a:r>
            <a:r>
              <a:rPr lang="ar-IQ" b="1" dirty="0" smtClean="0"/>
              <a:t> </a:t>
            </a:r>
            <a:r>
              <a:rPr lang="ar-IQ" b="1" dirty="0"/>
              <a:t>- - - ( مدين ) </a:t>
            </a:r>
            <a:endParaRPr lang="en-US" dirty="0"/>
          </a:p>
          <a:p>
            <a:r>
              <a:rPr lang="ar-IQ" b="1" dirty="0"/>
              <a:t>           ×××  الى حـ / - - - - - - - - - - - - - ( دائن )</a:t>
            </a:r>
            <a:endParaRPr lang="en-US" dirty="0"/>
          </a:p>
        </p:txBody>
      </p:sp>
    </p:spTree>
    <p:extLst>
      <p:ext uri="{BB962C8B-B14F-4D97-AF65-F5344CB8AC3E}">
        <p14:creationId xmlns:p14="http://schemas.microsoft.com/office/powerpoint/2010/main" val="2436822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908720"/>
            <a:ext cx="7920880" cy="3170099"/>
          </a:xfrm>
          <a:prstGeom prst="rect">
            <a:avLst/>
          </a:prstGeom>
        </p:spPr>
        <p:txBody>
          <a:bodyPr wrap="square">
            <a:spAutoFit/>
          </a:bodyPr>
          <a:lstStyle/>
          <a:p>
            <a:r>
              <a:rPr lang="ar-IQ" sz="2000" b="1" dirty="0"/>
              <a:t> ج. </a:t>
            </a:r>
            <a:endParaRPr lang="en-US" sz="2000" dirty="0"/>
          </a:p>
          <a:p>
            <a:r>
              <a:rPr lang="ar-IQ" sz="2000" b="1" dirty="0"/>
              <a:t>                   من مذكورين </a:t>
            </a:r>
            <a:endParaRPr lang="en-US" sz="2000" dirty="0"/>
          </a:p>
          <a:p>
            <a:r>
              <a:rPr lang="ar-IQ" sz="2000" b="1" dirty="0"/>
              <a:t>×××  حـ / - - - - - - - - - - - - - - - ( مدين ) </a:t>
            </a:r>
            <a:endParaRPr lang="en-US" sz="2000" dirty="0"/>
          </a:p>
          <a:p>
            <a:r>
              <a:rPr lang="ar-IQ" sz="2000" b="1" dirty="0"/>
              <a:t>×××  حـ / - - - - - - - - - - - - - - - ( مدين ) </a:t>
            </a:r>
            <a:endParaRPr lang="en-US" sz="2000" dirty="0"/>
          </a:p>
          <a:p>
            <a:r>
              <a:rPr lang="ar-IQ" sz="2000" b="1" dirty="0"/>
              <a:t>                   الى مذكورين</a:t>
            </a:r>
            <a:endParaRPr lang="en-US" sz="2000" dirty="0"/>
          </a:p>
          <a:p>
            <a:r>
              <a:rPr lang="ar-IQ" sz="2000" b="1" dirty="0"/>
              <a:t>                      ×××   حـ / - - - - - - - - - - - - - ( دائن )</a:t>
            </a:r>
            <a:endParaRPr lang="en-US" sz="2000" dirty="0"/>
          </a:p>
          <a:p>
            <a:r>
              <a:rPr lang="ar-IQ" sz="2000" b="1" dirty="0"/>
              <a:t>                      ×××   حـ / - - - - - - - - - - - - - ( دائن )</a:t>
            </a:r>
            <a:endParaRPr lang="en-US" sz="2000" dirty="0"/>
          </a:p>
          <a:p>
            <a:r>
              <a:rPr lang="ar-IQ" sz="2000" b="1" dirty="0"/>
              <a:t>    ___________________________________________________</a:t>
            </a:r>
            <a:endParaRPr lang="en-US" sz="2000" dirty="0"/>
          </a:p>
          <a:p>
            <a:r>
              <a:rPr lang="ar-IQ" sz="2000" b="1" dirty="0"/>
              <a:t>والمهم هنا .... ان نعرف الحسابات المدينة ( حسابات مدينة بطبيعتها ) والحسابات الدائنة ( حسابات دائنة بطبيعتها وكما موضح بالجدول الاتي :- </a:t>
            </a:r>
            <a:endParaRPr lang="ar-IQ" sz="2000" dirty="0"/>
          </a:p>
        </p:txBody>
      </p:sp>
    </p:spTree>
    <p:extLst>
      <p:ext uri="{BB962C8B-B14F-4D97-AF65-F5344CB8AC3E}">
        <p14:creationId xmlns:p14="http://schemas.microsoft.com/office/powerpoint/2010/main" val="2866437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4048432030"/>
              </p:ext>
            </p:extLst>
          </p:nvPr>
        </p:nvGraphicFramePr>
        <p:xfrm>
          <a:off x="899592" y="1140812"/>
          <a:ext cx="7920880" cy="2504211"/>
        </p:xfrm>
        <a:graphic>
          <a:graphicData uri="http://schemas.openxmlformats.org/drawingml/2006/table">
            <a:tbl>
              <a:tblPr rtl="1" firstRow="1" firstCol="1" bandRow="1">
                <a:tableStyleId>{5C22544A-7EE6-4342-B048-85BDC9FD1C3A}</a:tableStyleId>
              </a:tblPr>
              <a:tblGrid>
                <a:gridCol w="3720964"/>
                <a:gridCol w="4199916"/>
              </a:tblGrid>
              <a:tr h="429974">
                <a:tc>
                  <a:txBody>
                    <a:bodyPr/>
                    <a:lstStyle/>
                    <a:p>
                      <a:pPr algn="ctr" rtl="1">
                        <a:lnSpc>
                          <a:spcPct val="115000"/>
                        </a:lnSpc>
                        <a:spcAft>
                          <a:spcPts val="0"/>
                        </a:spcAft>
                        <a:tabLst>
                          <a:tab pos="2589530" algn="l"/>
                        </a:tabLst>
                      </a:pPr>
                      <a:r>
                        <a:rPr lang="ar-IQ" sz="1600" dirty="0">
                          <a:effectLst/>
                        </a:rPr>
                        <a:t>الحسابات المدينة بطبيعتها </a:t>
                      </a:r>
                      <a:endParaRPr lang="en-US" sz="1600" dirty="0">
                        <a:effectLst/>
                        <a:latin typeface="Calibri"/>
                        <a:ea typeface="Calibri"/>
                        <a:cs typeface="Arial"/>
                      </a:endParaRPr>
                    </a:p>
                  </a:txBody>
                  <a:tcPr marL="68580" marR="68580" marT="0" marB="0" anchor="ctr"/>
                </a:tc>
                <a:tc>
                  <a:txBody>
                    <a:bodyPr/>
                    <a:lstStyle/>
                    <a:p>
                      <a:pPr algn="ctr" rtl="1">
                        <a:lnSpc>
                          <a:spcPct val="115000"/>
                        </a:lnSpc>
                        <a:spcAft>
                          <a:spcPts val="0"/>
                        </a:spcAft>
                        <a:tabLst>
                          <a:tab pos="2589530" algn="l"/>
                        </a:tabLst>
                      </a:pPr>
                      <a:r>
                        <a:rPr lang="ar-IQ" sz="1600">
                          <a:effectLst/>
                        </a:rPr>
                        <a:t>الحسابات الدائنة بطبيعتها </a:t>
                      </a:r>
                      <a:endParaRPr lang="en-US" sz="1600">
                        <a:effectLst/>
                        <a:latin typeface="Calibri"/>
                        <a:ea typeface="Calibri"/>
                        <a:cs typeface="Arial"/>
                      </a:endParaRPr>
                    </a:p>
                  </a:txBody>
                  <a:tcPr marL="68580" marR="68580" marT="0" marB="0" anchor="ctr"/>
                </a:tc>
              </a:tr>
              <a:tr h="2074237">
                <a:tc>
                  <a:txBody>
                    <a:bodyPr/>
                    <a:lstStyle/>
                    <a:p>
                      <a:pPr marL="0" lvl="0" indent="0" algn="justLow" rtl="1">
                        <a:lnSpc>
                          <a:spcPct val="115000"/>
                        </a:lnSpc>
                        <a:spcAft>
                          <a:spcPts val="0"/>
                        </a:spcAft>
                        <a:buFont typeface="+mj-lt"/>
                        <a:buNone/>
                        <a:tabLst>
                          <a:tab pos="2589530" algn="l"/>
                        </a:tabLst>
                      </a:pPr>
                      <a:r>
                        <a:rPr lang="ar-IQ" sz="1600" dirty="0" smtClean="0">
                          <a:solidFill>
                            <a:schemeClr val="tx1"/>
                          </a:solidFill>
                          <a:effectLst/>
                        </a:rPr>
                        <a:t>1- كل </a:t>
                      </a:r>
                      <a:r>
                        <a:rPr lang="ar-IQ" sz="1600" dirty="0">
                          <a:solidFill>
                            <a:schemeClr val="tx1"/>
                          </a:solidFill>
                          <a:effectLst/>
                        </a:rPr>
                        <a:t>المصروفات والخسائر والمشتريات .</a:t>
                      </a:r>
                      <a:endParaRPr lang="en-US" sz="1600" dirty="0">
                        <a:solidFill>
                          <a:schemeClr val="tx1"/>
                        </a:solidFill>
                        <a:effectLst/>
                      </a:endParaRPr>
                    </a:p>
                    <a:p>
                      <a:pPr algn="justLow" rtl="1">
                        <a:lnSpc>
                          <a:spcPct val="115000"/>
                        </a:lnSpc>
                        <a:spcAft>
                          <a:spcPts val="0"/>
                        </a:spcAft>
                        <a:tabLst>
                          <a:tab pos="2589530" algn="l"/>
                        </a:tabLst>
                      </a:pPr>
                      <a:r>
                        <a:rPr lang="ar-IQ" sz="1600" dirty="0">
                          <a:solidFill>
                            <a:schemeClr val="tx1"/>
                          </a:solidFill>
                          <a:effectLst/>
                        </a:rPr>
                        <a:t> </a:t>
                      </a:r>
                      <a:endParaRPr lang="ar-IQ" sz="1600" dirty="0">
                        <a:solidFill>
                          <a:schemeClr val="tx1"/>
                        </a:solidFill>
                        <a:effectLst/>
                      </a:endParaRPr>
                    </a:p>
                    <a:p>
                      <a:pPr algn="justLow" rtl="1">
                        <a:lnSpc>
                          <a:spcPct val="115000"/>
                        </a:lnSpc>
                        <a:spcAft>
                          <a:spcPts val="0"/>
                        </a:spcAft>
                        <a:tabLst>
                          <a:tab pos="2589530" algn="l"/>
                        </a:tabLst>
                      </a:pPr>
                      <a:r>
                        <a:rPr lang="ar-IQ" sz="1600" dirty="0" smtClean="0">
                          <a:solidFill>
                            <a:schemeClr val="tx1"/>
                          </a:solidFill>
                          <a:effectLst/>
                        </a:rPr>
                        <a:t>2-</a:t>
                      </a:r>
                      <a:r>
                        <a:rPr lang="ar-IQ" sz="1600" baseline="0" dirty="0" smtClean="0">
                          <a:solidFill>
                            <a:schemeClr val="tx1"/>
                          </a:solidFill>
                          <a:effectLst/>
                        </a:rPr>
                        <a:t> </a:t>
                      </a:r>
                      <a:r>
                        <a:rPr lang="ar-IQ" sz="1600" dirty="0" smtClean="0">
                          <a:solidFill>
                            <a:schemeClr val="tx1"/>
                          </a:solidFill>
                          <a:effectLst/>
                        </a:rPr>
                        <a:t>الموجودات </a:t>
                      </a:r>
                      <a:r>
                        <a:rPr lang="ar-IQ" sz="1600" dirty="0">
                          <a:solidFill>
                            <a:schemeClr val="tx1"/>
                          </a:solidFill>
                          <a:effectLst/>
                        </a:rPr>
                        <a:t>:- مثل الصندوق , المصرف , المدينون , اوراق القبض ( أ . ق ) , البضاعة , الاراضي , المباني , الاثاث , السيارات ...... الخ .</a:t>
                      </a:r>
                      <a:endParaRPr lang="en-US" sz="1600" dirty="0">
                        <a:solidFill>
                          <a:schemeClr val="tx1"/>
                        </a:solidFill>
                        <a:effectLst/>
                        <a:latin typeface="Calibri"/>
                        <a:ea typeface="Calibri"/>
                        <a:cs typeface="Arial"/>
                      </a:endParaRPr>
                    </a:p>
                  </a:txBody>
                  <a:tcPr marL="68580" marR="68580" marT="0" marB="0">
                    <a:solidFill>
                      <a:schemeClr val="accent4">
                        <a:lumMod val="20000"/>
                        <a:lumOff val="80000"/>
                      </a:schemeClr>
                    </a:solidFill>
                  </a:tcPr>
                </a:tc>
                <a:tc>
                  <a:txBody>
                    <a:bodyPr/>
                    <a:lstStyle/>
                    <a:p>
                      <a:pPr marL="0" lvl="0" indent="0" algn="r" rtl="1">
                        <a:lnSpc>
                          <a:spcPct val="115000"/>
                        </a:lnSpc>
                        <a:spcAft>
                          <a:spcPts val="0"/>
                        </a:spcAft>
                        <a:buFont typeface="+mj-lt"/>
                        <a:buNone/>
                        <a:tabLst>
                          <a:tab pos="2589530" algn="l"/>
                        </a:tabLst>
                      </a:pPr>
                      <a:r>
                        <a:rPr lang="ar-IQ" sz="1600" dirty="0" smtClean="0">
                          <a:effectLst/>
                        </a:rPr>
                        <a:t>1-  كل </a:t>
                      </a:r>
                      <a:r>
                        <a:rPr lang="ar-IQ" sz="1600" dirty="0">
                          <a:effectLst/>
                        </a:rPr>
                        <a:t>الارباح والايرادات والمبيعات . </a:t>
                      </a:r>
                      <a:endParaRPr lang="en-US" sz="1600" dirty="0">
                        <a:effectLst/>
                      </a:endParaRPr>
                    </a:p>
                    <a:p>
                      <a:pPr algn="r" rtl="1">
                        <a:lnSpc>
                          <a:spcPct val="115000"/>
                        </a:lnSpc>
                        <a:spcAft>
                          <a:spcPts val="0"/>
                        </a:spcAft>
                        <a:tabLst>
                          <a:tab pos="2589530" algn="l"/>
                        </a:tabLst>
                      </a:pPr>
                      <a:r>
                        <a:rPr lang="ar-IQ" sz="1600" dirty="0">
                          <a:effectLst/>
                        </a:rPr>
                        <a:t> </a:t>
                      </a:r>
                      <a:endParaRPr lang="en-US" sz="1600" dirty="0">
                        <a:effectLst/>
                      </a:endParaRPr>
                    </a:p>
                    <a:p>
                      <a:pPr marL="0" lvl="0" indent="0" algn="r" rtl="1">
                        <a:lnSpc>
                          <a:spcPct val="115000"/>
                        </a:lnSpc>
                        <a:spcAft>
                          <a:spcPts val="0"/>
                        </a:spcAft>
                        <a:buFont typeface="+mj-lt"/>
                        <a:buNone/>
                        <a:tabLst>
                          <a:tab pos="2589530" algn="l"/>
                        </a:tabLst>
                      </a:pPr>
                      <a:r>
                        <a:rPr lang="ar-IQ" sz="1600" dirty="0" smtClean="0">
                          <a:effectLst/>
                        </a:rPr>
                        <a:t>2- المطلوبات </a:t>
                      </a:r>
                      <a:r>
                        <a:rPr lang="ar-IQ" sz="1600" dirty="0">
                          <a:effectLst/>
                        </a:rPr>
                        <a:t>:- مثل الدائنون , اوراق الدفع ( أ . د ) </a:t>
                      </a:r>
                      <a:endParaRPr lang="ar-IQ" sz="1600" dirty="0">
                        <a:effectLst/>
                      </a:endParaRPr>
                    </a:p>
                    <a:p>
                      <a:pPr marL="0" lvl="0" indent="0" algn="r" rtl="1">
                        <a:lnSpc>
                          <a:spcPct val="115000"/>
                        </a:lnSpc>
                        <a:spcAft>
                          <a:spcPts val="0"/>
                        </a:spcAft>
                        <a:buFont typeface="+mj-lt"/>
                        <a:buNone/>
                        <a:tabLst>
                          <a:tab pos="2589530" algn="l"/>
                        </a:tabLst>
                      </a:pPr>
                      <a:endParaRPr lang="ar-IQ" sz="1600" dirty="0">
                        <a:effectLst/>
                      </a:endParaRPr>
                    </a:p>
                    <a:p>
                      <a:pPr marL="0" lvl="0" indent="0" algn="r" rtl="1">
                        <a:lnSpc>
                          <a:spcPct val="115000"/>
                        </a:lnSpc>
                        <a:spcAft>
                          <a:spcPts val="0"/>
                        </a:spcAft>
                        <a:buFont typeface="+mj-lt"/>
                        <a:buNone/>
                        <a:tabLst>
                          <a:tab pos="2589530" algn="l"/>
                        </a:tabLst>
                      </a:pPr>
                      <a:r>
                        <a:rPr lang="ar-IQ" sz="1600" dirty="0">
                          <a:effectLst/>
                        </a:rPr>
                        <a:t>3</a:t>
                      </a:r>
                      <a:r>
                        <a:rPr lang="ar-IQ" sz="1600" dirty="0" smtClean="0">
                          <a:effectLst/>
                        </a:rPr>
                        <a:t>-</a:t>
                      </a:r>
                      <a:r>
                        <a:rPr lang="ar-IQ" sz="1600" baseline="0" dirty="0" smtClean="0">
                          <a:effectLst/>
                        </a:rPr>
                        <a:t> </a:t>
                      </a:r>
                      <a:r>
                        <a:rPr lang="ar-IQ" sz="1600" dirty="0" smtClean="0">
                          <a:effectLst/>
                        </a:rPr>
                        <a:t>رأس </a:t>
                      </a:r>
                      <a:r>
                        <a:rPr lang="ar-IQ" sz="1600" dirty="0">
                          <a:effectLst/>
                        </a:rPr>
                        <a:t>المال . </a:t>
                      </a:r>
                      <a:endParaRPr lang="en-US" sz="1600" dirty="0">
                        <a:effectLst/>
                        <a:latin typeface="Calibri"/>
                        <a:ea typeface="Calibri"/>
                        <a:cs typeface="Arial"/>
                      </a:endParaRPr>
                    </a:p>
                  </a:txBody>
                  <a:tcPr marL="68580" marR="68580" marT="0" marB="0"/>
                </a:tc>
              </a:tr>
            </a:tbl>
          </a:graphicData>
        </a:graphic>
      </p:graphicFrame>
      <p:sp>
        <p:nvSpPr>
          <p:cNvPr id="3" name="Rectangle 1"/>
          <p:cNvSpPr>
            <a:spLocks noChangeArrowheads="1"/>
          </p:cNvSpPr>
          <p:nvPr/>
        </p:nvSpPr>
        <p:spPr bwMode="auto">
          <a:xfrm>
            <a:off x="539552" y="217483"/>
            <a:ext cx="8604448"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tab pos="2589213" algn="l"/>
              </a:tabLst>
            </a:pPr>
            <a:r>
              <a:rPr kumimoji="0" lang="ar-IQ" b="1" i="0" u="none" strike="noStrike" cap="none" normalizeH="0" baseline="0" dirty="0" smtClean="0">
                <a:ln>
                  <a:noFill/>
                </a:ln>
                <a:solidFill>
                  <a:schemeClr val="tx1"/>
                </a:solidFill>
                <a:effectLst/>
                <a:latin typeface="Arabic Typesetting" pitchFamily="66" charset="-78"/>
                <a:ea typeface="Calibri" pitchFamily="34" charset="0"/>
                <a:cs typeface="Arabic Typesetting" pitchFamily="66" charset="-78"/>
              </a:rPr>
              <a:t>جدول يبين الحسابات المدينة والدائنة</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589213" algn="l"/>
              </a:tabLst>
            </a:pPr>
            <a:r>
              <a:rPr kumimoji="0" lang="ar-IQ" b="1" i="0" u="none" strike="noStrike" cap="none" normalizeH="0" baseline="0" dirty="0" smtClean="0">
                <a:ln>
                  <a:noFill/>
                </a:ln>
                <a:solidFill>
                  <a:schemeClr val="tx1"/>
                </a:solidFill>
                <a:effectLst/>
                <a:latin typeface="Arabic Typesetting" pitchFamily="66" charset="-78"/>
                <a:ea typeface="Calibri" pitchFamily="34" charset="0"/>
                <a:cs typeface="Arabic Typesetting" pitchFamily="66" charset="-78"/>
              </a:rPr>
              <a:t>( الحسابات المدينة بطبيعتها والحسابات الدائنة بطبيعتها )</a:t>
            </a:r>
            <a:r>
              <a:rPr kumimoji="0" lang="ar-IQ"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89213"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مستطيل 3"/>
          <p:cNvSpPr/>
          <p:nvPr/>
        </p:nvSpPr>
        <p:spPr>
          <a:xfrm>
            <a:off x="755576" y="4077072"/>
            <a:ext cx="8136904" cy="369332"/>
          </a:xfrm>
          <a:prstGeom prst="rect">
            <a:avLst/>
          </a:prstGeom>
        </p:spPr>
        <p:txBody>
          <a:bodyPr wrap="square">
            <a:spAutoFit/>
          </a:bodyPr>
          <a:lstStyle/>
          <a:p>
            <a:r>
              <a:rPr lang="ar-IQ" b="1" dirty="0"/>
              <a:t>وفيما يلي جدول تفصيلي يبين الحسابات المدينة بطبيعتها والحسابات الدائنة بطبيعتها  وكالاتي :- </a:t>
            </a:r>
            <a:endParaRPr lang="ar-IQ" dirty="0"/>
          </a:p>
        </p:txBody>
      </p:sp>
    </p:spTree>
    <p:extLst>
      <p:ext uri="{BB962C8B-B14F-4D97-AF65-F5344CB8AC3E}">
        <p14:creationId xmlns:p14="http://schemas.microsoft.com/office/powerpoint/2010/main" val="1954072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1106265843"/>
              </p:ext>
            </p:extLst>
          </p:nvPr>
        </p:nvGraphicFramePr>
        <p:xfrm>
          <a:off x="179512" y="188640"/>
          <a:ext cx="8784976" cy="6480720"/>
        </p:xfrm>
        <a:graphic>
          <a:graphicData uri="http://schemas.openxmlformats.org/drawingml/2006/table">
            <a:tbl>
              <a:tblPr rtl="1" firstRow="1" firstCol="1" bandRow="1">
                <a:tableStyleId>{5C22544A-7EE6-4342-B048-85BDC9FD1C3A}</a:tableStyleId>
              </a:tblPr>
              <a:tblGrid>
                <a:gridCol w="2195537"/>
                <a:gridCol w="2196103"/>
                <a:gridCol w="2196668"/>
                <a:gridCol w="2196668"/>
              </a:tblGrid>
              <a:tr h="285494">
                <a:tc gridSpan="2">
                  <a:txBody>
                    <a:bodyPr/>
                    <a:lstStyle/>
                    <a:p>
                      <a:pPr algn="ctr" rtl="1">
                        <a:lnSpc>
                          <a:spcPct val="115000"/>
                        </a:lnSpc>
                        <a:spcAft>
                          <a:spcPts val="0"/>
                        </a:spcAft>
                        <a:tabLst>
                          <a:tab pos="2589530" algn="l"/>
                        </a:tabLst>
                      </a:pPr>
                      <a:r>
                        <a:rPr lang="ar-IQ" sz="1500" dirty="0">
                          <a:solidFill>
                            <a:schemeClr val="tx1"/>
                          </a:solidFill>
                          <a:effectLst/>
                        </a:rPr>
                        <a:t>الحسابات المدينة بطبيعتها </a:t>
                      </a:r>
                      <a:endParaRPr lang="en-US" sz="1500" dirty="0">
                        <a:solidFill>
                          <a:schemeClr val="tx1"/>
                        </a:solidFill>
                        <a:effectLst/>
                        <a:latin typeface="Calibri"/>
                        <a:ea typeface="Calibri"/>
                        <a:cs typeface="Arial"/>
                      </a:endParaRPr>
                    </a:p>
                  </a:txBody>
                  <a:tcPr marL="42095" marR="42095" marT="0" marB="0" anchor="ctr"/>
                </a:tc>
                <a:tc hMerge="1">
                  <a:txBody>
                    <a:bodyPr/>
                    <a:lstStyle/>
                    <a:p>
                      <a:pPr rtl="1"/>
                      <a:endParaRPr lang="ar-IQ"/>
                    </a:p>
                  </a:txBody>
                  <a:tcPr/>
                </a:tc>
                <a:tc gridSpan="2">
                  <a:txBody>
                    <a:bodyPr/>
                    <a:lstStyle/>
                    <a:p>
                      <a:pPr algn="ctr" rtl="1">
                        <a:lnSpc>
                          <a:spcPct val="115000"/>
                        </a:lnSpc>
                        <a:spcAft>
                          <a:spcPts val="0"/>
                        </a:spcAft>
                        <a:tabLst>
                          <a:tab pos="2589530" algn="l"/>
                        </a:tabLst>
                      </a:pPr>
                      <a:r>
                        <a:rPr lang="ar-IQ" sz="1500" dirty="0">
                          <a:solidFill>
                            <a:schemeClr val="tx1"/>
                          </a:solidFill>
                          <a:effectLst/>
                        </a:rPr>
                        <a:t>الحسابات الدائنة بطبيعتها </a:t>
                      </a:r>
                      <a:endParaRPr lang="en-US" sz="1500" dirty="0">
                        <a:solidFill>
                          <a:schemeClr val="tx1"/>
                        </a:solidFill>
                        <a:effectLst/>
                        <a:latin typeface="Calibri"/>
                        <a:ea typeface="Calibri"/>
                        <a:cs typeface="Arial"/>
                      </a:endParaRPr>
                    </a:p>
                  </a:txBody>
                  <a:tcPr marL="42095" marR="42095" marT="0" marB="0" anchor="ctr">
                    <a:solidFill>
                      <a:schemeClr val="accent4">
                        <a:lumMod val="60000"/>
                        <a:lumOff val="40000"/>
                      </a:schemeClr>
                    </a:solidFill>
                  </a:tcPr>
                </a:tc>
                <a:tc hMerge="1">
                  <a:txBody>
                    <a:bodyPr/>
                    <a:lstStyle/>
                    <a:p>
                      <a:pPr rtl="1"/>
                      <a:endParaRPr lang="ar-IQ"/>
                    </a:p>
                  </a:txBody>
                  <a:tcPr/>
                </a:tc>
              </a:tr>
              <a:tr h="285494">
                <a:tc>
                  <a:txBody>
                    <a:bodyPr/>
                    <a:lstStyle/>
                    <a:p>
                      <a:pPr algn="justLow" rtl="1">
                        <a:lnSpc>
                          <a:spcPct val="115000"/>
                        </a:lnSpc>
                        <a:spcAft>
                          <a:spcPts val="0"/>
                        </a:spcAft>
                        <a:tabLst>
                          <a:tab pos="2589530" algn="l"/>
                        </a:tabLst>
                      </a:pPr>
                      <a:r>
                        <a:rPr lang="ar-IQ" sz="1500" dirty="0">
                          <a:solidFill>
                            <a:schemeClr val="tx1"/>
                          </a:solidFill>
                          <a:effectLst/>
                        </a:rPr>
                        <a:t>المصروفات والخسائر والمشتريات</a:t>
                      </a:r>
                      <a:endParaRPr lang="en-US" sz="1500" dirty="0">
                        <a:solidFill>
                          <a:schemeClr val="tx1"/>
                        </a:solidFill>
                        <a:effectLst/>
                        <a:latin typeface="Calibri"/>
                        <a:ea typeface="Calibri"/>
                        <a:cs typeface="Arial"/>
                      </a:endParaRPr>
                    </a:p>
                  </a:txBody>
                  <a:tcPr marL="42095" marR="42095" marT="0" marB="0" anchor="ctr">
                    <a:solidFill>
                      <a:schemeClr val="accent2">
                        <a:lumMod val="60000"/>
                        <a:lumOff val="40000"/>
                      </a:schemeClr>
                    </a:solidFill>
                  </a:tcPr>
                </a:tc>
                <a:tc>
                  <a:txBody>
                    <a:bodyPr/>
                    <a:lstStyle/>
                    <a:p>
                      <a:pPr algn="ctr" rtl="1">
                        <a:lnSpc>
                          <a:spcPct val="115000"/>
                        </a:lnSpc>
                        <a:spcAft>
                          <a:spcPts val="0"/>
                        </a:spcAft>
                        <a:tabLst>
                          <a:tab pos="2589530" algn="l"/>
                        </a:tabLst>
                      </a:pPr>
                      <a:r>
                        <a:rPr lang="ar-IQ" sz="1500" dirty="0">
                          <a:solidFill>
                            <a:schemeClr val="tx1"/>
                          </a:solidFill>
                          <a:effectLst/>
                        </a:rPr>
                        <a:t>الموجودات</a:t>
                      </a:r>
                      <a:endParaRPr lang="en-US" sz="1500" dirty="0">
                        <a:solidFill>
                          <a:schemeClr val="tx1"/>
                        </a:solidFill>
                        <a:effectLst/>
                        <a:latin typeface="Calibri"/>
                        <a:ea typeface="Calibri"/>
                        <a:cs typeface="Arial"/>
                      </a:endParaRPr>
                    </a:p>
                  </a:txBody>
                  <a:tcPr marL="42095" marR="42095" marT="0" marB="0" anchor="ctr">
                    <a:solidFill>
                      <a:schemeClr val="accent2">
                        <a:lumMod val="60000"/>
                        <a:lumOff val="40000"/>
                      </a:schemeClr>
                    </a:solidFill>
                  </a:tcPr>
                </a:tc>
                <a:tc>
                  <a:txBody>
                    <a:bodyPr/>
                    <a:lstStyle/>
                    <a:p>
                      <a:pPr algn="justLow" rtl="1">
                        <a:lnSpc>
                          <a:spcPct val="115000"/>
                        </a:lnSpc>
                        <a:spcAft>
                          <a:spcPts val="0"/>
                        </a:spcAft>
                        <a:tabLst>
                          <a:tab pos="2589530" algn="l"/>
                        </a:tabLst>
                      </a:pPr>
                      <a:r>
                        <a:rPr lang="ar-IQ" sz="1500">
                          <a:solidFill>
                            <a:schemeClr val="tx1"/>
                          </a:solidFill>
                          <a:effectLst/>
                        </a:rPr>
                        <a:t>الايرادات والارباح والمبيعات </a:t>
                      </a:r>
                      <a:endParaRPr lang="en-US" sz="1500">
                        <a:solidFill>
                          <a:schemeClr val="tx1"/>
                        </a:solidFill>
                        <a:effectLst/>
                        <a:latin typeface="Calibri"/>
                        <a:ea typeface="Calibri"/>
                        <a:cs typeface="Arial"/>
                      </a:endParaRPr>
                    </a:p>
                  </a:txBody>
                  <a:tcPr marL="42095" marR="42095" marT="0" marB="0" anchor="ctr"/>
                </a:tc>
                <a:tc>
                  <a:txBody>
                    <a:bodyPr/>
                    <a:lstStyle/>
                    <a:p>
                      <a:pPr algn="ctr" rtl="1">
                        <a:lnSpc>
                          <a:spcPct val="115000"/>
                        </a:lnSpc>
                        <a:spcAft>
                          <a:spcPts val="0"/>
                        </a:spcAft>
                        <a:tabLst>
                          <a:tab pos="2589530" algn="l"/>
                        </a:tabLst>
                      </a:pPr>
                      <a:r>
                        <a:rPr lang="ar-IQ" sz="1500">
                          <a:solidFill>
                            <a:schemeClr val="tx1"/>
                          </a:solidFill>
                          <a:effectLst/>
                        </a:rPr>
                        <a:t>المطلوبات ورأس المال</a:t>
                      </a:r>
                      <a:endParaRPr lang="en-US" sz="1500">
                        <a:solidFill>
                          <a:schemeClr val="tx1"/>
                        </a:solidFill>
                        <a:effectLst/>
                        <a:latin typeface="Calibri"/>
                        <a:ea typeface="Calibri"/>
                        <a:cs typeface="Arial"/>
                      </a:endParaRPr>
                    </a:p>
                  </a:txBody>
                  <a:tcPr marL="42095" marR="42095" marT="0" marB="0" anchor="ctr"/>
                </a:tc>
              </a:tr>
              <a:tr h="5909732">
                <a:tc>
                  <a:txBody>
                    <a:bodyPr/>
                    <a:lstStyle/>
                    <a:p>
                      <a:pPr marL="158115" algn="justLow" rtl="1">
                        <a:lnSpc>
                          <a:spcPct val="115000"/>
                        </a:lnSpc>
                        <a:spcAft>
                          <a:spcPts val="0"/>
                        </a:spcAft>
                        <a:tabLst>
                          <a:tab pos="214630" algn="l"/>
                        </a:tabLst>
                      </a:pPr>
                      <a:r>
                        <a:rPr lang="en-US" sz="1500" dirty="0">
                          <a:solidFill>
                            <a:schemeClr val="tx1"/>
                          </a:solidFill>
                          <a:effectLst/>
                        </a:rPr>
                        <a:t> </a:t>
                      </a:r>
                    </a:p>
                    <a:p>
                      <a:pPr marL="158115" indent="-158115" algn="justLow" rtl="1">
                        <a:lnSpc>
                          <a:spcPct val="115000"/>
                        </a:lnSpc>
                        <a:spcAft>
                          <a:spcPts val="0"/>
                        </a:spcAft>
                        <a:tabLst>
                          <a:tab pos="214630" algn="l"/>
                        </a:tabLst>
                      </a:pPr>
                      <a:r>
                        <a:rPr lang="ar-IQ" sz="1500" u="sng" dirty="0">
                          <a:solidFill>
                            <a:schemeClr val="tx1"/>
                          </a:solidFill>
                          <a:effectLst/>
                        </a:rPr>
                        <a:t>المصروفات</a:t>
                      </a:r>
                      <a:r>
                        <a:rPr lang="ar-IQ" sz="1500" dirty="0">
                          <a:solidFill>
                            <a:schemeClr val="tx1"/>
                          </a:solidFill>
                          <a:effectLst/>
                        </a:rPr>
                        <a:t> :- مثل </a:t>
                      </a:r>
                      <a:endParaRPr lang="en-US" sz="1500" dirty="0">
                        <a:solidFill>
                          <a:schemeClr val="tx1"/>
                        </a:solidFill>
                        <a:effectLst/>
                      </a:endParaRPr>
                    </a:p>
                    <a:p>
                      <a:pPr marL="342900" lvl="0" indent="-342900" algn="justLow" rtl="1">
                        <a:lnSpc>
                          <a:spcPct val="115000"/>
                        </a:lnSpc>
                        <a:spcAft>
                          <a:spcPts val="0"/>
                        </a:spcAft>
                        <a:buFont typeface="Times New Roman"/>
                        <a:buAutoNum type="arabic2Minus"/>
                        <a:tabLst>
                          <a:tab pos="214630" algn="l"/>
                        </a:tabLst>
                      </a:pPr>
                      <a:r>
                        <a:rPr lang="ar-IQ" sz="1500" dirty="0">
                          <a:solidFill>
                            <a:schemeClr val="tx1"/>
                          </a:solidFill>
                          <a:effectLst/>
                        </a:rPr>
                        <a:t>ايجار المحل </a:t>
                      </a:r>
                      <a:endParaRPr lang="en-US" sz="1500" dirty="0">
                        <a:solidFill>
                          <a:schemeClr val="tx1"/>
                        </a:solidFill>
                        <a:effectLst/>
                      </a:endParaRPr>
                    </a:p>
                    <a:p>
                      <a:pPr marL="342900" lvl="0" indent="-342900" algn="justLow" rtl="1">
                        <a:lnSpc>
                          <a:spcPct val="115000"/>
                        </a:lnSpc>
                        <a:spcAft>
                          <a:spcPts val="0"/>
                        </a:spcAft>
                        <a:buFont typeface="Times New Roman"/>
                        <a:buAutoNum type="arabic2Minus"/>
                        <a:tabLst>
                          <a:tab pos="214630" algn="l"/>
                        </a:tabLst>
                      </a:pPr>
                      <a:r>
                        <a:rPr lang="ar-IQ" sz="1500" dirty="0">
                          <a:solidFill>
                            <a:schemeClr val="tx1"/>
                          </a:solidFill>
                          <a:effectLst/>
                        </a:rPr>
                        <a:t>مصاريف الاعلان </a:t>
                      </a:r>
                      <a:endParaRPr lang="en-US" sz="1500" dirty="0">
                        <a:solidFill>
                          <a:schemeClr val="tx1"/>
                        </a:solidFill>
                        <a:effectLst/>
                      </a:endParaRPr>
                    </a:p>
                    <a:p>
                      <a:pPr marL="342900" lvl="0" indent="-342900" algn="justLow" rtl="1">
                        <a:lnSpc>
                          <a:spcPct val="115000"/>
                        </a:lnSpc>
                        <a:spcAft>
                          <a:spcPts val="0"/>
                        </a:spcAft>
                        <a:buFont typeface="Times New Roman"/>
                        <a:buAutoNum type="arabic2Minus"/>
                        <a:tabLst>
                          <a:tab pos="214630" algn="l"/>
                        </a:tabLst>
                      </a:pPr>
                      <a:r>
                        <a:rPr lang="ar-IQ" sz="1500" dirty="0">
                          <a:solidFill>
                            <a:schemeClr val="tx1"/>
                          </a:solidFill>
                          <a:effectLst/>
                        </a:rPr>
                        <a:t>مصاريف الشراء والبيع </a:t>
                      </a:r>
                      <a:endParaRPr lang="en-US" sz="1500" dirty="0">
                        <a:solidFill>
                          <a:schemeClr val="tx1"/>
                        </a:solidFill>
                        <a:effectLst/>
                      </a:endParaRPr>
                    </a:p>
                    <a:p>
                      <a:pPr marL="342900" lvl="0" indent="-342900" algn="justLow" rtl="1">
                        <a:lnSpc>
                          <a:spcPct val="115000"/>
                        </a:lnSpc>
                        <a:spcAft>
                          <a:spcPts val="0"/>
                        </a:spcAft>
                        <a:buFont typeface="Times New Roman"/>
                        <a:buAutoNum type="arabic2Minus"/>
                        <a:tabLst>
                          <a:tab pos="214630" algn="l"/>
                        </a:tabLst>
                      </a:pPr>
                      <a:r>
                        <a:rPr lang="ar-IQ" sz="1500" dirty="0">
                          <a:solidFill>
                            <a:schemeClr val="tx1"/>
                          </a:solidFill>
                          <a:effectLst/>
                        </a:rPr>
                        <a:t>الرواتب والاجور </a:t>
                      </a:r>
                      <a:endParaRPr lang="en-US" sz="1500" dirty="0">
                        <a:solidFill>
                          <a:schemeClr val="tx1"/>
                        </a:solidFill>
                        <a:effectLst/>
                      </a:endParaRPr>
                    </a:p>
                    <a:p>
                      <a:pPr marL="342900" lvl="0" indent="-342900" algn="justLow" rtl="1">
                        <a:lnSpc>
                          <a:spcPct val="115000"/>
                        </a:lnSpc>
                        <a:spcAft>
                          <a:spcPts val="0"/>
                        </a:spcAft>
                        <a:buFont typeface="Times New Roman"/>
                        <a:buAutoNum type="arabic2Minus"/>
                        <a:tabLst>
                          <a:tab pos="214630" algn="l"/>
                        </a:tabLst>
                      </a:pPr>
                      <a:r>
                        <a:rPr lang="ar-IQ" sz="1500" dirty="0">
                          <a:solidFill>
                            <a:schemeClr val="tx1"/>
                          </a:solidFill>
                          <a:effectLst/>
                        </a:rPr>
                        <a:t>اجور الماء والكهرباء والهاتف .... الخ .</a:t>
                      </a:r>
                      <a:endParaRPr lang="en-US" sz="1500" dirty="0">
                        <a:solidFill>
                          <a:schemeClr val="tx1"/>
                        </a:solidFill>
                        <a:effectLst/>
                      </a:endParaRPr>
                    </a:p>
                    <a:p>
                      <a:pPr marL="338455" algn="justLow" rtl="1">
                        <a:lnSpc>
                          <a:spcPct val="115000"/>
                        </a:lnSpc>
                        <a:spcAft>
                          <a:spcPts val="0"/>
                        </a:spcAft>
                        <a:tabLst>
                          <a:tab pos="214630" algn="l"/>
                        </a:tabLst>
                      </a:pPr>
                      <a:r>
                        <a:rPr lang="en-US" sz="1500" dirty="0">
                          <a:solidFill>
                            <a:schemeClr val="tx1"/>
                          </a:solidFill>
                          <a:effectLst/>
                        </a:rPr>
                        <a:t> </a:t>
                      </a:r>
                    </a:p>
                    <a:p>
                      <a:pPr marL="248285" indent="-228600" algn="justLow" rtl="1">
                        <a:lnSpc>
                          <a:spcPct val="115000"/>
                        </a:lnSpc>
                        <a:spcAft>
                          <a:spcPts val="0"/>
                        </a:spcAft>
                        <a:tabLst>
                          <a:tab pos="214630" algn="l"/>
                        </a:tabLst>
                      </a:pPr>
                      <a:r>
                        <a:rPr lang="ar-IQ" sz="1500" u="sng" dirty="0">
                          <a:solidFill>
                            <a:schemeClr val="tx1"/>
                          </a:solidFill>
                          <a:effectLst/>
                        </a:rPr>
                        <a:t>الخسائر</a:t>
                      </a:r>
                      <a:r>
                        <a:rPr lang="ar-IQ" sz="1500" dirty="0">
                          <a:solidFill>
                            <a:schemeClr val="tx1"/>
                          </a:solidFill>
                          <a:effectLst/>
                        </a:rPr>
                        <a:t> :- مثل </a:t>
                      </a:r>
                      <a:endParaRPr lang="en-US" sz="1500" dirty="0">
                        <a:solidFill>
                          <a:schemeClr val="tx1"/>
                        </a:solidFill>
                        <a:effectLst/>
                      </a:endParaRPr>
                    </a:p>
                    <a:p>
                      <a:pPr marL="342900" lvl="0" indent="-342900" algn="justLow" rtl="1">
                        <a:lnSpc>
                          <a:spcPct val="115000"/>
                        </a:lnSpc>
                        <a:spcAft>
                          <a:spcPts val="0"/>
                        </a:spcAft>
                        <a:buFont typeface="+mj-cs"/>
                        <a:buAutoNum type="arabic1Minus"/>
                        <a:tabLst>
                          <a:tab pos="214630" algn="l"/>
                        </a:tabLst>
                      </a:pPr>
                      <a:r>
                        <a:rPr lang="ar-IQ" sz="1500" dirty="0">
                          <a:solidFill>
                            <a:schemeClr val="tx1"/>
                          </a:solidFill>
                          <a:effectLst/>
                        </a:rPr>
                        <a:t>خسائر بيع الموجودات .</a:t>
                      </a:r>
                      <a:endParaRPr lang="en-US" sz="1500" dirty="0">
                        <a:solidFill>
                          <a:schemeClr val="tx1"/>
                        </a:solidFill>
                        <a:effectLst/>
                      </a:endParaRPr>
                    </a:p>
                    <a:p>
                      <a:pPr marL="342900" lvl="0" indent="-342900" algn="justLow" rtl="1">
                        <a:lnSpc>
                          <a:spcPct val="115000"/>
                        </a:lnSpc>
                        <a:spcAft>
                          <a:spcPts val="0"/>
                        </a:spcAft>
                        <a:buFont typeface="+mj-cs"/>
                        <a:buAutoNum type="arabic1Minus"/>
                        <a:tabLst>
                          <a:tab pos="214630" algn="l"/>
                        </a:tabLst>
                      </a:pPr>
                      <a:r>
                        <a:rPr lang="ar-IQ" sz="1500" dirty="0">
                          <a:solidFill>
                            <a:schemeClr val="tx1"/>
                          </a:solidFill>
                          <a:effectLst/>
                        </a:rPr>
                        <a:t>خسائر بيع المباني والاراضي .</a:t>
                      </a:r>
                      <a:endParaRPr lang="en-US" sz="1500" dirty="0">
                        <a:solidFill>
                          <a:schemeClr val="tx1"/>
                        </a:solidFill>
                        <a:effectLst/>
                      </a:endParaRPr>
                    </a:p>
                    <a:p>
                      <a:pPr algn="justLow" rtl="1">
                        <a:lnSpc>
                          <a:spcPct val="115000"/>
                        </a:lnSpc>
                        <a:spcAft>
                          <a:spcPts val="0"/>
                        </a:spcAft>
                        <a:tabLst>
                          <a:tab pos="214630" algn="l"/>
                        </a:tabLst>
                      </a:pPr>
                      <a:r>
                        <a:rPr lang="ar-IQ" sz="1500" dirty="0">
                          <a:solidFill>
                            <a:schemeClr val="tx1"/>
                          </a:solidFill>
                          <a:effectLst/>
                        </a:rPr>
                        <a:t> </a:t>
                      </a:r>
                      <a:endParaRPr lang="en-US" sz="1500" dirty="0">
                        <a:solidFill>
                          <a:schemeClr val="tx1"/>
                        </a:solidFill>
                        <a:effectLst/>
                      </a:endParaRPr>
                    </a:p>
                    <a:p>
                      <a:pPr marL="248285" indent="-228600" algn="justLow" rtl="1">
                        <a:lnSpc>
                          <a:spcPct val="115000"/>
                        </a:lnSpc>
                        <a:spcAft>
                          <a:spcPts val="0"/>
                        </a:spcAft>
                        <a:tabLst>
                          <a:tab pos="214630" algn="l"/>
                        </a:tabLst>
                      </a:pPr>
                      <a:r>
                        <a:rPr lang="ar-IQ" sz="1500" u="sng" dirty="0">
                          <a:solidFill>
                            <a:schemeClr val="tx1"/>
                          </a:solidFill>
                          <a:effectLst/>
                        </a:rPr>
                        <a:t>المشتريات</a:t>
                      </a:r>
                      <a:r>
                        <a:rPr lang="ar-IQ" sz="1500" dirty="0">
                          <a:solidFill>
                            <a:schemeClr val="tx1"/>
                          </a:solidFill>
                          <a:effectLst/>
                        </a:rPr>
                        <a:t> :- </a:t>
                      </a:r>
                      <a:endParaRPr lang="ar-IQ" sz="1500" dirty="0">
                        <a:solidFill>
                          <a:schemeClr val="tx1"/>
                        </a:solidFill>
                        <a:effectLst/>
                      </a:endParaRPr>
                    </a:p>
                    <a:p>
                      <a:pPr marL="248285" indent="-228600" algn="justLow" rtl="1">
                        <a:lnSpc>
                          <a:spcPct val="115000"/>
                        </a:lnSpc>
                        <a:spcAft>
                          <a:spcPts val="0"/>
                        </a:spcAft>
                        <a:tabLst>
                          <a:tab pos="214630" algn="l"/>
                        </a:tabLst>
                      </a:pPr>
                      <a:endParaRPr lang="en-US" sz="1500" dirty="0">
                        <a:solidFill>
                          <a:schemeClr val="tx1"/>
                        </a:solidFill>
                        <a:effectLst/>
                      </a:endParaRPr>
                    </a:p>
                    <a:p>
                      <a:pPr marL="248285" indent="-228600" algn="justLow" rtl="1">
                        <a:lnSpc>
                          <a:spcPct val="115000"/>
                        </a:lnSpc>
                        <a:spcAft>
                          <a:spcPts val="0"/>
                        </a:spcAft>
                        <a:tabLst>
                          <a:tab pos="214630" algn="l"/>
                        </a:tabLst>
                      </a:pPr>
                      <a:r>
                        <a:rPr lang="ar-IQ" sz="1500" u="sng" dirty="0">
                          <a:solidFill>
                            <a:schemeClr val="tx1"/>
                          </a:solidFill>
                          <a:effectLst/>
                        </a:rPr>
                        <a:t>اخرى</a:t>
                      </a:r>
                      <a:r>
                        <a:rPr lang="ar-IQ" sz="1500" dirty="0">
                          <a:solidFill>
                            <a:schemeClr val="tx1"/>
                          </a:solidFill>
                          <a:effectLst/>
                        </a:rPr>
                        <a:t> :- مثل </a:t>
                      </a:r>
                      <a:endParaRPr lang="en-US" sz="1500" dirty="0">
                        <a:solidFill>
                          <a:schemeClr val="tx1"/>
                        </a:solidFill>
                        <a:effectLst/>
                      </a:endParaRPr>
                    </a:p>
                    <a:p>
                      <a:pPr marL="342900" lvl="0" indent="-342900" algn="justLow" rtl="1">
                        <a:lnSpc>
                          <a:spcPct val="115000"/>
                        </a:lnSpc>
                        <a:spcAft>
                          <a:spcPts val="0"/>
                        </a:spcAft>
                        <a:buFont typeface="Times New Roman"/>
                        <a:buAutoNum type="arabic2Minus"/>
                        <a:tabLst>
                          <a:tab pos="214630" algn="l"/>
                        </a:tabLst>
                      </a:pPr>
                      <a:r>
                        <a:rPr lang="ar-IQ" sz="1500" dirty="0">
                          <a:solidFill>
                            <a:schemeClr val="tx1"/>
                          </a:solidFill>
                          <a:effectLst/>
                        </a:rPr>
                        <a:t>الفوائد المدينة .</a:t>
                      </a:r>
                      <a:endParaRPr lang="en-US" sz="1500" dirty="0">
                        <a:solidFill>
                          <a:schemeClr val="tx1"/>
                        </a:solidFill>
                        <a:effectLst/>
                      </a:endParaRPr>
                    </a:p>
                    <a:p>
                      <a:pPr marL="342900" lvl="0" indent="-342900" algn="justLow" rtl="1">
                        <a:lnSpc>
                          <a:spcPct val="115000"/>
                        </a:lnSpc>
                        <a:spcAft>
                          <a:spcPts val="0"/>
                        </a:spcAft>
                        <a:buFont typeface="Times New Roman"/>
                        <a:buAutoNum type="arabic2Minus"/>
                        <a:tabLst>
                          <a:tab pos="214630" algn="l"/>
                        </a:tabLst>
                      </a:pPr>
                      <a:r>
                        <a:rPr lang="ar-IQ" sz="1500" dirty="0">
                          <a:solidFill>
                            <a:schemeClr val="tx1"/>
                          </a:solidFill>
                          <a:effectLst/>
                        </a:rPr>
                        <a:t>مردودات ومسموحات المبيعات .</a:t>
                      </a:r>
                      <a:endParaRPr lang="en-US" sz="1500" dirty="0">
                        <a:solidFill>
                          <a:schemeClr val="tx1"/>
                        </a:solidFill>
                        <a:effectLst/>
                      </a:endParaRPr>
                    </a:p>
                    <a:p>
                      <a:pPr marL="342900" lvl="0" indent="-342900" algn="justLow" rtl="1">
                        <a:lnSpc>
                          <a:spcPct val="115000"/>
                        </a:lnSpc>
                        <a:spcAft>
                          <a:spcPts val="0"/>
                        </a:spcAft>
                        <a:buFont typeface="Times New Roman"/>
                        <a:buAutoNum type="arabic2Minus"/>
                        <a:tabLst>
                          <a:tab pos="214630" algn="l"/>
                        </a:tabLst>
                      </a:pPr>
                      <a:r>
                        <a:rPr lang="ar-IQ" sz="1500" dirty="0">
                          <a:solidFill>
                            <a:schemeClr val="tx1"/>
                          </a:solidFill>
                          <a:effectLst/>
                        </a:rPr>
                        <a:t>الخصم المسموح به .</a:t>
                      </a:r>
                      <a:endParaRPr lang="en-US" sz="1500" dirty="0">
                        <a:solidFill>
                          <a:schemeClr val="tx1"/>
                        </a:solidFill>
                        <a:effectLst/>
                      </a:endParaRPr>
                    </a:p>
                    <a:p>
                      <a:pPr marL="248285" algn="justLow" rtl="1">
                        <a:lnSpc>
                          <a:spcPct val="115000"/>
                        </a:lnSpc>
                        <a:spcAft>
                          <a:spcPts val="0"/>
                        </a:spcAft>
                        <a:tabLst>
                          <a:tab pos="214630" algn="l"/>
                        </a:tabLst>
                      </a:pPr>
                      <a:r>
                        <a:rPr lang="ar-IQ" sz="1500" dirty="0">
                          <a:solidFill>
                            <a:schemeClr val="tx1"/>
                          </a:solidFill>
                          <a:effectLst/>
                        </a:rPr>
                        <a:t> </a:t>
                      </a:r>
                      <a:endParaRPr lang="en-US" sz="1500" dirty="0">
                        <a:solidFill>
                          <a:schemeClr val="tx1"/>
                        </a:solidFill>
                        <a:effectLst/>
                        <a:latin typeface="Calibri"/>
                        <a:ea typeface="Calibri"/>
                        <a:cs typeface="Arial"/>
                      </a:endParaRPr>
                    </a:p>
                  </a:txBody>
                  <a:tcPr marL="42095" marR="42095" marT="0" marB="0">
                    <a:solidFill>
                      <a:schemeClr val="accent1">
                        <a:lumMod val="60000"/>
                        <a:lumOff val="40000"/>
                      </a:schemeClr>
                    </a:solidFill>
                  </a:tcPr>
                </a:tc>
                <a:tc>
                  <a:txBody>
                    <a:bodyPr/>
                    <a:lstStyle/>
                    <a:p>
                      <a:pPr marL="228600" algn="justLow" rtl="1">
                        <a:lnSpc>
                          <a:spcPct val="115000"/>
                        </a:lnSpc>
                        <a:spcAft>
                          <a:spcPts val="0"/>
                        </a:spcAft>
                        <a:tabLst>
                          <a:tab pos="2589530" algn="l"/>
                        </a:tabLst>
                      </a:pPr>
                      <a:r>
                        <a:rPr lang="en-US" sz="1500" dirty="0">
                          <a:solidFill>
                            <a:schemeClr val="tx1"/>
                          </a:solidFill>
                          <a:effectLst/>
                        </a:rPr>
                        <a:t> </a:t>
                      </a:r>
                    </a:p>
                    <a:p>
                      <a:pPr marL="342900" lvl="0" indent="-342900" algn="justLow" rtl="1">
                        <a:lnSpc>
                          <a:spcPct val="115000"/>
                        </a:lnSpc>
                        <a:spcAft>
                          <a:spcPts val="0"/>
                        </a:spcAft>
                        <a:buFont typeface="+mj-lt"/>
                        <a:buAutoNum type="arabicPeriod"/>
                        <a:tabLst>
                          <a:tab pos="2589530" algn="l"/>
                        </a:tabLst>
                      </a:pPr>
                      <a:r>
                        <a:rPr lang="ar-IQ" sz="1500" u="sng" dirty="0">
                          <a:solidFill>
                            <a:schemeClr val="tx1"/>
                          </a:solidFill>
                          <a:effectLst/>
                        </a:rPr>
                        <a:t>الموجودات المتداولة</a:t>
                      </a:r>
                      <a:r>
                        <a:rPr lang="ar-IQ" sz="1500" dirty="0">
                          <a:solidFill>
                            <a:schemeClr val="tx1"/>
                          </a:solidFill>
                          <a:effectLst/>
                        </a:rPr>
                        <a:t> :- مثل </a:t>
                      </a:r>
                      <a:endParaRPr lang="en-US" sz="1500" dirty="0">
                        <a:solidFill>
                          <a:schemeClr val="tx1"/>
                        </a:solidFill>
                        <a:effectLst/>
                      </a:endParaRPr>
                    </a:p>
                    <a:p>
                      <a:pPr marL="394970" indent="-180340" algn="justLow" rtl="1">
                        <a:lnSpc>
                          <a:spcPct val="115000"/>
                        </a:lnSpc>
                        <a:spcAft>
                          <a:spcPts val="0"/>
                        </a:spcAft>
                        <a:tabLst>
                          <a:tab pos="2589530" algn="l"/>
                        </a:tabLst>
                      </a:pPr>
                      <a:r>
                        <a:rPr lang="ar-IQ" sz="1500" dirty="0">
                          <a:solidFill>
                            <a:schemeClr val="tx1"/>
                          </a:solidFill>
                          <a:effectLst/>
                        </a:rPr>
                        <a:t>الصندوق .</a:t>
                      </a:r>
                      <a:endParaRPr lang="en-US" sz="1500" dirty="0">
                        <a:solidFill>
                          <a:schemeClr val="tx1"/>
                        </a:solidFill>
                        <a:effectLst/>
                      </a:endParaRPr>
                    </a:p>
                    <a:p>
                      <a:pPr marL="394970" indent="-180340" algn="justLow" rtl="1">
                        <a:lnSpc>
                          <a:spcPct val="115000"/>
                        </a:lnSpc>
                        <a:spcAft>
                          <a:spcPts val="0"/>
                        </a:spcAft>
                        <a:tabLst>
                          <a:tab pos="2589530" algn="l"/>
                        </a:tabLst>
                      </a:pPr>
                      <a:r>
                        <a:rPr lang="ar-IQ" sz="1500" dirty="0">
                          <a:solidFill>
                            <a:schemeClr val="tx1"/>
                          </a:solidFill>
                          <a:effectLst/>
                        </a:rPr>
                        <a:t>المصرف .</a:t>
                      </a:r>
                      <a:endParaRPr lang="en-US" sz="1500" dirty="0">
                        <a:solidFill>
                          <a:schemeClr val="tx1"/>
                        </a:solidFill>
                        <a:effectLst/>
                      </a:endParaRPr>
                    </a:p>
                    <a:p>
                      <a:pPr marL="394970" indent="-180340" algn="justLow" rtl="1">
                        <a:lnSpc>
                          <a:spcPct val="115000"/>
                        </a:lnSpc>
                        <a:spcAft>
                          <a:spcPts val="0"/>
                        </a:spcAft>
                        <a:tabLst>
                          <a:tab pos="2589530" algn="l"/>
                        </a:tabLst>
                      </a:pPr>
                      <a:r>
                        <a:rPr lang="ar-IQ" sz="1500" dirty="0">
                          <a:solidFill>
                            <a:schemeClr val="tx1"/>
                          </a:solidFill>
                          <a:effectLst/>
                        </a:rPr>
                        <a:t>المدينون .</a:t>
                      </a:r>
                      <a:endParaRPr lang="en-US" sz="1500" dirty="0">
                        <a:solidFill>
                          <a:schemeClr val="tx1"/>
                        </a:solidFill>
                        <a:effectLst/>
                      </a:endParaRPr>
                    </a:p>
                    <a:p>
                      <a:pPr marL="394970" indent="-180340" algn="justLow" rtl="1">
                        <a:lnSpc>
                          <a:spcPct val="115000"/>
                        </a:lnSpc>
                        <a:spcAft>
                          <a:spcPts val="0"/>
                        </a:spcAft>
                        <a:tabLst>
                          <a:tab pos="2589530" algn="l"/>
                        </a:tabLst>
                      </a:pPr>
                      <a:r>
                        <a:rPr lang="ar-IQ" sz="1500" dirty="0">
                          <a:solidFill>
                            <a:schemeClr val="tx1"/>
                          </a:solidFill>
                          <a:effectLst/>
                        </a:rPr>
                        <a:t>اوراق القبض ( أ . ق ) </a:t>
                      </a:r>
                      <a:endParaRPr lang="en-US" sz="1500" dirty="0">
                        <a:solidFill>
                          <a:schemeClr val="tx1"/>
                        </a:solidFill>
                        <a:effectLst/>
                      </a:endParaRPr>
                    </a:p>
                    <a:p>
                      <a:pPr marL="394970" indent="-180340" algn="justLow" rtl="1">
                        <a:lnSpc>
                          <a:spcPct val="115000"/>
                        </a:lnSpc>
                        <a:spcAft>
                          <a:spcPts val="0"/>
                        </a:spcAft>
                        <a:tabLst>
                          <a:tab pos="2589530" algn="l"/>
                        </a:tabLst>
                      </a:pPr>
                      <a:r>
                        <a:rPr lang="ar-IQ" sz="1500" dirty="0">
                          <a:solidFill>
                            <a:schemeClr val="tx1"/>
                          </a:solidFill>
                          <a:effectLst/>
                        </a:rPr>
                        <a:t>البضاعة .</a:t>
                      </a:r>
                      <a:endParaRPr lang="en-US" sz="1500" dirty="0">
                        <a:solidFill>
                          <a:schemeClr val="tx1"/>
                        </a:solidFill>
                        <a:effectLst/>
                      </a:endParaRPr>
                    </a:p>
                    <a:p>
                      <a:pPr marL="394970" indent="-180340" algn="justLow" rtl="1">
                        <a:lnSpc>
                          <a:spcPct val="115000"/>
                        </a:lnSpc>
                        <a:spcAft>
                          <a:spcPts val="0"/>
                        </a:spcAft>
                        <a:tabLst>
                          <a:tab pos="2589530" algn="l"/>
                        </a:tabLst>
                      </a:pPr>
                      <a:r>
                        <a:rPr lang="ar-IQ" sz="1500" dirty="0">
                          <a:solidFill>
                            <a:schemeClr val="tx1"/>
                          </a:solidFill>
                          <a:effectLst/>
                        </a:rPr>
                        <a:t>مصاريف مدفوعة مقدما .</a:t>
                      </a:r>
                      <a:endParaRPr lang="en-US" sz="1500" dirty="0">
                        <a:solidFill>
                          <a:schemeClr val="tx1"/>
                        </a:solidFill>
                        <a:effectLst/>
                      </a:endParaRPr>
                    </a:p>
                    <a:p>
                      <a:pPr marL="394970" indent="-180340" algn="justLow" rtl="1">
                        <a:lnSpc>
                          <a:spcPct val="115000"/>
                        </a:lnSpc>
                        <a:spcAft>
                          <a:spcPts val="0"/>
                        </a:spcAft>
                        <a:tabLst>
                          <a:tab pos="2589530" algn="l"/>
                        </a:tabLst>
                      </a:pPr>
                      <a:r>
                        <a:rPr lang="ar-IQ" sz="1500" dirty="0">
                          <a:solidFill>
                            <a:schemeClr val="tx1"/>
                          </a:solidFill>
                          <a:effectLst/>
                        </a:rPr>
                        <a:t>ايرادات مستحقة . </a:t>
                      </a:r>
                      <a:endParaRPr lang="en-US" sz="1500" dirty="0">
                        <a:solidFill>
                          <a:schemeClr val="tx1"/>
                        </a:solidFill>
                        <a:effectLst/>
                      </a:endParaRPr>
                    </a:p>
                    <a:p>
                      <a:pPr marL="394970" indent="-180340" algn="justLow" rtl="1">
                        <a:lnSpc>
                          <a:spcPct val="115000"/>
                        </a:lnSpc>
                        <a:spcAft>
                          <a:spcPts val="0"/>
                        </a:spcAft>
                        <a:tabLst>
                          <a:tab pos="2589530" algn="l"/>
                        </a:tabLst>
                      </a:pPr>
                      <a:r>
                        <a:rPr lang="ar-IQ" sz="1500" dirty="0">
                          <a:solidFill>
                            <a:schemeClr val="tx1"/>
                          </a:solidFill>
                          <a:effectLst/>
                        </a:rPr>
                        <a:t>..... الخ </a:t>
                      </a:r>
                      <a:endParaRPr lang="en-US" sz="1500" dirty="0">
                        <a:solidFill>
                          <a:schemeClr val="tx1"/>
                        </a:solidFill>
                        <a:effectLst/>
                      </a:endParaRPr>
                    </a:p>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endParaRPr>
                    </a:p>
                    <a:p>
                      <a:pPr marL="342900" lvl="0" indent="-342900" algn="justLow" rtl="1">
                        <a:lnSpc>
                          <a:spcPct val="115000"/>
                        </a:lnSpc>
                        <a:spcAft>
                          <a:spcPts val="0"/>
                        </a:spcAft>
                        <a:buFont typeface="+mj-lt"/>
                        <a:buAutoNum type="arabicPeriod"/>
                        <a:tabLst>
                          <a:tab pos="2589530" algn="l"/>
                        </a:tabLst>
                      </a:pPr>
                      <a:r>
                        <a:rPr lang="ar-IQ" sz="1500" u="sng" dirty="0">
                          <a:solidFill>
                            <a:schemeClr val="tx1"/>
                          </a:solidFill>
                          <a:effectLst/>
                        </a:rPr>
                        <a:t>الموجودات الثابتة</a:t>
                      </a:r>
                      <a:r>
                        <a:rPr lang="ar-IQ" sz="1500" dirty="0">
                          <a:solidFill>
                            <a:schemeClr val="tx1"/>
                          </a:solidFill>
                          <a:effectLst/>
                        </a:rPr>
                        <a:t> :- مثل </a:t>
                      </a:r>
                      <a:endParaRPr lang="en-US" sz="1500" dirty="0">
                        <a:solidFill>
                          <a:schemeClr val="tx1"/>
                        </a:solidFill>
                        <a:effectLst/>
                      </a:endParaRPr>
                    </a:p>
                    <a:p>
                      <a:pPr marL="342900" lvl="0" indent="-342900" algn="justLow" rtl="1">
                        <a:lnSpc>
                          <a:spcPct val="115000"/>
                        </a:lnSpc>
                        <a:spcAft>
                          <a:spcPts val="0"/>
                        </a:spcAft>
                        <a:buFont typeface="+mj-cs"/>
                        <a:buAutoNum type="arabic1Minus"/>
                        <a:tabLst>
                          <a:tab pos="2589530" algn="l"/>
                        </a:tabLst>
                      </a:pPr>
                      <a:r>
                        <a:rPr lang="ar-IQ" sz="1500" dirty="0">
                          <a:solidFill>
                            <a:schemeClr val="tx1"/>
                          </a:solidFill>
                          <a:effectLst/>
                        </a:rPr>
                        <a:t>الاراضي </a:t>
                      </a:r>
                      <a:endParaRPr lang="en-US" sz="1500" dirty="0">
                        <a:solidFill>
                          <a:schemeClr val="tx1"/>
                        </a:solidFill>
                        <a:effectLst/>
                      </a:endParaRPr>
                    </a:p>
                    <a:p>
                      <a:pPr marL="342900" lvl="0" indent="-342900" algn="justLow" rtl="1">
                        <a:lnSpc>
                          <a:spcPct val="115000"/>
                        </a:lnSpc>
                        <a:spcAft>
                          <a:spcPts val="0"/>
                        </a:spcAft>
                        <a:buFont typeface="+mj-cs"/>
                        <a:buAutoNum type="arabic1Minus"/>
                        <a:tabLst>
                          <a:tab pos="2589530" algn="l"/>
                        </a:tabLst>
                      </a:pPr>
                      <a:r>
                        <a:rPr lang="ar-IQ" sz="1500" dirty="0">
                          <a:solidFill>
                            <a:schemeClr val="tx1"/>
                          </a:solidFill>
                          <a:effectLst/>
                        </a:rPr>
                        <a:t>المباني</a:t>
                      </a:r>
                      <a:endParaRPr lang="en-US" sz="1500" dirty="0">
                        <a:solidFill>
                          <a:schemeClr val="tx1"/>
                        </a:solidFill>
                        <a:effectLst/>
                      </a:endParaRPr>
                    </a:p>
                    <a:p>
                      <a:pPr marL="342900" lvl="0" indent="-342900" algn="justLow" rtl="1">
                        <a:lnSpc>
                          <a:spcPct val="115000"/>
                        </a:lnSpc>
                        <a:spcAft>
                          <a:spcPts val="0"/>
                        </a:spcAft>
                        <a:buFont typeface="+mj-cs"/>
                        <a:buAutoNum type="arabic1Minus"/>
                        <a:tabLst>
                          <a:tab pos="2589530" algn="l"/>
                        </a:tabLst>
                      </a:pPr>
                      <a:r>
                        <a:rPr lang="ar-IQ" sz="1500" dirty="0">
                          <a:solidFill>
                            <a:schemeClr val="tx1"/>
                          </a:solidFill>
                          <a:effectLst/>
                        </a:rPr>
                        <a:t>الاثاث </a:t>
                      </a:r>
                      <a:endParaRPr lang="en-US" sz="1500" dirty="0">
                        <a:solidFill>
                          <a:schemeClr val="tx1"/>
                        </a:solidFill>
                        <a:effectLst/>
                      </a:endParaRPr>
                    </a:p>
                    <a:p>
                      <a:pPr marL="342900" lvl="0" indent="-342900" algn="justLow" rtl="1">
                        <a:lnSpc>
                          <a:spcPct val="115000"/>
                        </a:lnSpc>
                        <a:spcAft>
                          <a:spcPts val="0"/>
                        </a:spcAft>
                        <a:buFont typeface="+mj-cs"/>
                        <a:buAutoNum type="arabic1Minus"/>
                        <a:tabLst>
                          <a:tab pos="2589530" algn="l"/>
                        </a:tabLst>
                      </a:pPr>
                      <a:r>
                        <a:rPr lang="ar-IQ" sz="1500" dirty="0">
                          <a:solidFill>
                            <a:schemeClr val="tx1"/>
                          </a:solidFill>
                          <a:effectLst/>
                        </a:rPr>
                        <a:t>السيارات </a:t>
                      </a:r>
                      <a:endParaRPr lang="en-US" sz="1500" dirty="0">
                        <a:solidFill>
                          <a:schemeClr val="tx1"/>
                        </a:solidFill>
                        <a:effectLst/>
                      </a:endParaRPr>
                    </a:p>
                    <a:p>
                      <a:pPr marL="342900" lvl="0" indent="-342900" algn="justLow" rtl="1">
                        <a:lnSpc>
                          <a:spcPct val="115000"/>
                        </a:lnSpc>
                        <a:spcAft>
                          <a:spcPts val="0"/>
                        </a:spcAft>
                        <a:buFont typeface="+mj-cs"/>
                        <a:buAutoNum type="arabic1Minus"/>
                        <a:tabLst>
                          <a:tab pos="2589530" algn="l"/>
                        </a:tabLst>
                      </a:pPr>
                      <a:r>
                        <a:rPr lang="ar-IQ" sz="1500" dirty="0">
                          <a:solidFill>
                            <a:schemeClr val="tx1"/>
                          </a:solidFill>
                          <a:effectLst/>
                        </a:rPr>
                        <a:t>المكائن </a:t>
                      </a:r>
                      <a:endParaRPr lang="en-US" sz="1500" dirty="0">
                        <a:solidFill>
                          <a:schemeClr val="tx1"/>
                        </a:solidFill>
                        <a:effectLst/>
                      </a:endParaRPr>
                    </a:p>
                    <a:p>
                      <a:pPr marL="342900" lvl="0" indent="-342900" algn="justLow" rtl="1">
                        <a:lnSpc>
                          <a:spcPct val="115000"/>
                        </a:lnSpc>
                        <a:spcAft>
                          <a:spcPts val="0"/>
                        </a:spcAft>
                        <a:buFont typeface="+mj-cs"/>
                        <a:buAutoNum type="arabic1Minus"/>
                        <a:tabLst>
                          <a:tab pos="2589530" algn="l"/>
                        </a:tabLst>
                      </a:pPr>
                      <a:r>
                        <a:rPr lang="ar-IQ" sz="1500" dirty="0">
                          <a:solidFill>
                            <a:schemeClr val="tx1"/>
                          </a:solidFill>
                          <a:effectLst/>
                        </a:rPr>
                        <a:t>الآلات والمعدات </a:t>
                      </a:r>
                      <a:endParaRPr lang="en-US" sz="1500" dirty="0">
                        <a:solidFill>
                          <a:schemeClr val="tx1"/>
                        </a:solidFill>
                        <a:effectLst/>
                      </a:endParaRPr>
                    </a:p>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endParaRPr>
                    </a:p>
                    <a:p>
                      <a:pPr marL="342900" lvl="0" indent="-342900" algn="justLow" rtl="1">
                        <a:lnSpc>
                          <a:spcPct val="115000"/>
                        </a:lnSpc>
                        <a:spcAft>
                          <a:spcPts val="0"/>
                        </a:spcAft>
                        <a:buFont typeface="+mj-lt"/>
                        <a:buAutoNum type="arabicPeriod"/>
                        <a:tabLst>
                          <a:tab pos="214630" algn="l"/>
                        </a:tabLst>
                      </a:pPr>
                      <a:r>
                        <a:rPr lang="ar-IQ" sz="1500" u="sng" dirty="0">
                          <a:solidFill>
                            <a:schemeClr val="tx1"/>
                          </a:solidFill>
                          <a:effectLst/>
                        </a:rPr>
                        <a:t>الموجودات غير الملموسة</a:t>
                      </a:r>
                      <a:r>
                        <a:rPr lang="ar-IQ" sz="1500" dirty="0">
                          <a:solidFill>
                            <a:schemeClr val="tx1"/>
                          </a:solidFill>
                          <a:effectLst/>
                        </a:rPr>
                        <a:t> :-</a:t>
                      </a:r>
                      <a:endParaRPr lang="en-US" sz="1500" dirty="0">
                        <a:solidFill>
                          <a:schemeClr val="tx1"/>
                        </a:solidFill>
                        <a:effectLst/>
                      </a:endParaRPr>
                    </a:p>
                    <a:p>
                      <a:pPr marL="342900" lvl="0" indent="-342900" algn="justLow" rtl="1">
                        <a:lnSpc>
                          <a:spcPct val="115000"/>
                        </a:lnSpc>
                        <a:spcAft>
                          <a:spcPts val="0"/>
                        </a:spcAft>
                        <a:buFont typeface="+mj-cs"/>
                        <a:buAutoNum type="arabic1Minus"/>
                        <a:tabLst>
                          <a:tab pos="214630" algn="l"/>
                        </a:tabLst>
                      </a:pPr>
                      <a:r>
                        <a:rPr lang="ar-IQ" sz="1500" dirty="0">
                          <a:solidFill>
                            <a:schemeClr val="tx1"/>
                          </a:solidFill>
                          <a:effectLst/>
                        </a:rPr>
                        <a:t>شهرة المحل </a:t>
                      </a:r>
                      <a:endParaRPr lang="en-US" sz="1500" dirty="0">
                        <a:solidFill>
                          <a:schemeClr val="tx1"/>
                        </a:solidFill>
                        <a:effectLst/>
                      </a:endParaRPr>
                    </a:p>
                    <a:p>
                      <a:pPr marL="342900" lvl="0" indent="-342900" algn="justLow" rtl="1">
                        <a:lnSpc>
                          <a:spcPct val="115000"/>
                        </a:lnSpc>
                        <a:spcAft>
                          <a:spcPts val="0"/>
                        </a:spcAft>
                        <a:buFont typeface="+mj-cs"/>
                        <a:buAutoNum type="arabic1Minus"/>
                        <a:tabLst>
                          <a:tab pos="214630" algn="l"/>
                        </a:tabLst>
                      </a:pPr>
                      <a:r>
                        <a:rPr lang="ar-IQ" sz="1500" dirty="0">
                          <a:solidFill>
                            <a:schemeClr val="tx1"/>
                          </a:solidFill>
                          <a:effectLst/>
                        </a:rPr>
                        <a:t>حقوق التأليف . </a:t>
                      </a:r>
                      <a:endParaRPr lang="en-US" sz="1500" dirty="0">
                        <a:solidFill>
                          <a:schemeClr val="tx1"/>
                        </a:solidFill>
                        <a:effectLst/>
                        <a:latin typeface="Calibri"/>
                        <a:ea typeface="Calibri"/>
                        <a:cs typeface="Arial"/>
                      </a:endParaRPr>
                    </a:p>
                  </a:txBody>
                  <a:tcPr marL="42095" marR="42095" marT="0" marB="0">
                    <a:solidFill>
                      <a:schemeClr val="accent1">
                        <a:lumMod val="60000"/>
                        <a:lumOff val="40000"/>
                      </a:schemeClr>
                    </a:solidFill>
                  </a:tcPr>
                </a:tc>
                <a:tc>
                  <a:txBody>
                    <a:bodyPr/>
                    <a:lstStyle/>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endParaRPr>
                    </a:p>
                    <a:p>
                      <a:pPr marL="342900" lvl="0" indent="-342900" algn="justLow" rtl="1">
                        <a:lnSpc>
                          <a:spcPct val="115000"/>
                        </a:lnSpc>
                        <a:spcAft>
                          <a:spcPts val="0"/>
                        </a:spcAft>
                        <a:buFont typeface="+mj-lt"/>
                        <a:buAutoNum type="arabicPeriod"/>
                        <a:tabLst>
                          <a:tab pos="2589530" algn="l"/>
                        </a:tabLst>
                      </a:pPr>
                      <a:r>
                        <a:rPr lang="ar-IQ" sz="1500" u="sng" dirty="0">
                          <a:solidFill>
                            <a:schemeClr val="tx1"/>
                          </a:solidFill>
                          <a:effectLst/>
                        </a:rPr>
                        <a:t>الايرادات</a:t>
                      </a:r>
                      <a:r>
                        <a:rPr lang="ar-IQ" sz="1500" dirty="0">
                          <a:solidFill>
                            <a:schemeClr val="tx1"/>
                          </a:solidFill>
                          <a:effectLst/>
                        </a:rPr>
                        <a:t> :- مثل </a:t>
                      </a:r>
                      <a:endParaRPr lang="en-US" sz="1500" dirty="0">
                        <a:solidFill>
                          <a:schemeClr val="tx1"/>
                        </a:solidFill>
                        <a:effectLst/>
                      </a:endParaRPr>
                    </a:p>
                    <a:p>
                      <a:pPr marL="499110" indent="-228600" algn="justLow" rtl="1">
                        <a:lnSpc>
                          <a:spcPct val="115000"/>
                        </a:lnSpc>
                        <a:spcAft>
                          <a:spcPts val="0"/>
                        </a:spcAft>
                        <a:tabLst>
                          <a:tab pos="2589530" algn="l"/>
                        </a:tabLst>
                      </a:pPr>
                      <a:r>
                        <a:rPr lang="ar-IQ" sz="1500" dirty="0">
                          <a:solidFill>
                            <a:schemeClr val="tx1"/>
                          </a:solidFill>
                          <a:effectLst/>
                        </a:rPr>
                        <a:t>ايرادات العقارات .</a:t>
                      </a:r>
                      <a:endParaRPr lang="en-US" sz="1500" dirty="0">
                        <a:solidFill>
                          <a:schemeClr val="tx1"/>
                        </a:solidFill>
                        <a:effectLst/>
                      </a:endParaRPr>
                    </a:p>
                    <a:p>
                      <a:pPr marL="499110" indent="-228600" algn="justLow" rtl="1">
                        <a:lnSpc>
                          <a:spcPct val="115000"/>
                        </a:lnSpc>
                        <a:spcAft>
                          <a:spcPts val="0"/>
                        </a:spcAft>
                        <a:tabLst>
                          <a:tab pos="2589530" algn="l"/>
                        </a:tabLst>
                      </a:pPr>
                      <a:r>
                        <a:rPr lang="ar-IQ" sz="1500" dirty="0">
                          <a:solidFill>
                            <a:schemeClr val="tx1"/>
                          </a:solidFill>
                          <a:effectLst/>
                        </a:rPr>
                        <a:t>............... الخ </a:t>
                      </a:r>
                      <a:endParaRPr lang="en-US" sz="1500" dirty="0">
                        <a:solidFill>
                          <a:schemeClr val="tx1"/>
                        </a:solidFill>
                        <a:effectLst/>
                      </a:endParaRPr>
                    </a:p>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endParaRPr>
                    </a:p>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endParaRPr>
                    </a:p>
                    <a:p>
                      <a:pPr marL="342900" lvl="0" indent="-342900" algn="justLow" rtl="1">
                        <a:lnSpc>
                          <a:spcPct val="115000"/>
                        </a:lnSpc>
                        <a:spcAft>
                          <a:spcPts val="0"/>
                        </a:spcAft>
                        <a:buFont typeface="+mj-lt"/>
                        <a:buAutoNum type="arabicPeriod"/>
                        <a:tabLst>
                          <a:tab pos="2589530" algn="l"/>
                        </a:tabLst>
                      </a:pPr>
                      <a:r>
                        <a:rPr lang="ar-IQ" sz="1500" u="sng" dirty="0">
                          <a:solidFill>
                            <a:schemeClr val="tx1"/>
                          </a:solidFill>
                          <a:effectLst/>
                        </a:rPr>
                        <a:t>الارباح</a:t>
                      </a:r>
                      <a:r>
                        <a:rPr lang="ar-IQ" sz="1500" dirty="0">
                          <a:solidFill>
                            <a:schemeClr val="tx1"/>
                          </a:solidFill>
                          <a:effectLst/>
                        </a:rPr>
                        <a:t> :- مثل </a:t>
                      </a:r>
                      <a:endParaRPr lang="en-US" sz="1500" dirty="0">
                        <a:solidFill>
                          <a:schemeClr val="tx1"/>
                        </a:solidFill>
                        <a:effectLst/>
                      </a:endParaRPr>
                    </a:p>
                    <a:p>
                      <a:pPr marL="342900" lvl="0" indent="-342900" algn="justLow" rtl="1">
                        <a:lnSpc>
                          <a:spcPct val="115000"/>
                        </a:lnSpc>
                        <a:spcAft>
                          <a:spcPts val="0"/>
                        </a:spcAft>
                        <a:buFont typeface="+mj-cs"/>
                        <a:buAutoNum type="arabic1Minus"/>
                        <a:tabLst>
                          <a:tab pos="2589530" algn="l"/>
                        </a:tabLst>
                      </a:pPr>
                      <a:r>
                        <a:rPr lang="ar-IQ" sz="1500" dirty="0">
                          <a:solidFill>
                            <a:schemeClr val="tx1"/>
                          </a:solidFill>
                          <a:effectLst/>
                        </a:rPr>
                        <a:t>ارباح بيع الموجودات الثابتة    ( مثل ارباح بيع المباني او الاراضي او الاثاث ..... الخ ) </a:t>
                      </a:r>
                      <a:endParaRPr lang="en-US" sz="1500" dirty="0">
                        <a:solidFill>
                          <a:schemeClr val="tx1"/>
                        </a:solidFill>
                        <a:effectLst/>
                      </a:endParaRPr>
                    </a:p>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endParaRPr>
                    </a:p>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endParaRPr>
                    </a:p>
                    <a:p>
                      <a:pPr marL="342900" lvl="0" indent="-342900" algn="justLow" rtl="1">
                        <a:lnSpc>
                          <a:spcPct val="115000"/>
                        </a:lnSpc>
                        <a:spcAft>
                          <a:spcPts val="0"/>
                        </a:spcAft>
                        <a:buFont typeface="+mj-lt"/>
                        <a:buAutoNum type="arabicPeriod"/>
                        <a:tabLst>
                          <a:tab pos="2589530" algn="l"/>
                        </a:tabLst>
                      </a:pPr>
                      <a:r>
                        <a:rPr lang="ar-IQ" sz="1500" u="sng" dirty="0">
                          <a:solidFill>
                            <a:schemeClr val="tx1"/>
                          </a:solidFill>
                          <a:effectLst/>
                        </a:rPr>
                        <a:t>المبيعات</a:t>
                      </a:r>
                      <a:r>
                        <a:rPr lang="ar-IQ" sz="1500" dirty="0">
                          <a:solidFill>
                            <a:schemeClr val="tx1"/>
                          </a:solidFill>
                          <a:effectLst/>
                        </a:rPr>
                        <a:t> :- </a:t>
                      </a:r>
                      <a:endParaRPr lang="en-US" sz="1500" dirty="0">
                        <a:solidFill>
                          <a:schemeClr val="tx1"/>
                        </a:solidFill>
                        <a:effectLst/>
                      </a:endParaRPr>
                    </a:p>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endParaRPr>
                    </a:p>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endParaRPr>
                    </a:p>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endParaRPr>
                    </a:p>
                    <a:p>
                      <a:pPr marL="342900" lvl="0" indent="-342900" algn="justLow" rtl="1">
                        <a:lnSpc>
                          <a:spcPct val="115000"/>
                        </a:lnSpc>
                        <a:spcAft>
                          <a:spcPts val="0"/>
                        </a:spcAft>
                        <a:buFont typeface="+mj-lt"/>
                        <a:buAutoNum type="arabicPeriod"/>
                        <a:tabLst>
                          <a:tab pos="270510" algn="l"/>
                        </a:tabLst>
                      </a:pPr>
                      <a:r>
                        <a:rPr lang="ar-IQ" sz="1500" u="sng" dirty="0">
                          <a:solidFill>
                            <a:schemeClr val="tx1"/>
                          </a:solidFill>
                          <a:effectLst/>
                        </a:rPr>
                        <a:t>اخرى</a:t>
                      </a:r>
                      <a:r>
                        <a:rPr lang="ar-IQ" sz="1500" dirty="0">
                          <a:solidFill>
                            <a:schemeClr val="tx1"/>
                          </a:solidFill>
                          <a:effectLst/>
                        </a:rPr>
                        <a:t> :- </a:t>
                      </a:r>
                      <a:endParaRPr lang="en-US" sz="1500" dirty="0">
                        <a:solidFill>
                          <a:schemeClr val="tx1"/>
                        </a:solidFill>
                        <a:effectLst/>
                      </a:endParaRPr>
                    </a:p>
                    <a:p>
                      <a:pPr marL="342900" lvl="0" indent="-342900" algn="justLow" rtl="1">
                        <a:lnSpc>
                          <a:spcPct val="115000"/>
                        </a:lnSpc>
                        <a:spcAft>
                          <a:spcPts val="0"/>
                        </a:spcAft>
                        <a:buFont typeface="+mj-cs"/>
                        <a:buAutoNum type="arabic1Minus"/>
                        <a:tabLst>
                          <a:tab pos="270510" algn="l"/>
                        </a:tabLst>
                      </a:pPr>
                      <a:r>
                        <a:rPr lang="ar-IQ" sz="1500" dirty="0">
                          <a:solidFill>
                            <a:schemeClr val="tx1"/>
                          </a:solidFill>
                          <a:effectLst/>
                        </a:rPr>
                        <a:t>الفوائد الدائنة </a:t>
                      </a:r>
                      <a:endParaRPr lang="en-US" sz="1500" dirty="0">
                        <a:solidFill>
                          <a:schemeClr val="tx1"/>
                        </a:solidFill>
                        <a:effectLst/>
                      </a:endParaRPr>
                    </a:p>
                    <a:p>
                      <a:pPr marL="342900" lvl="0" indent="-342900" algn="justLow" rtl="1">
                        <a:lnSpc>
                          <a:spcPct val="115000"/>
                        </a:lnSpc>
                        <a:spcAft>
                          <a:spcPts val="0"/>
                        </a:spcAft>
                        <a:buFont typeface="+mj-cs"/>
                        <a:buAutoNum type="arabic1Minus"/>
                        <a:tabLst>
                          <a:tab pos="270510" algn="l"/>
                        </a:tabLst>
                      </a:pPr>
                      <a:r>
                        <a:rPr lang="ar-IQ" sz="1500" dirty="0">
                          <a:solidFill>
                            <a:schemeClr val="tx1"/>
                          </a:solidFill>
                          <a:effectLst/>
                        </a:rPr>
                        <a:t>مردودات ومسموحات المشتريات</a:t>
                      </a:r>
                      <a:endParaRPr lang="en-US" sz="1500" dirty="0">
                        <a:solidFill>
                          <a:schemeClr val="tx1"/>
                        </a:solidFill>
                        <a:effectLst/>
                      </a:endParaRPr>
                    </a:p>
                    <a:p>
                      <a:pPr marL="342900" lvl="0" indent="-342900" algn="justLow" rtl="1">
                        <a:lnSpc>
                          <a:spcPct val="115000"/>
                        </a:lnSpc>
                        <a:spcAft>
                          <a:spcPts val="0"/>
                        </a:spcAft>
                        <a:buFont typeface="+mj-cs"/>
                        <a:buAutoNum type="arabic1Minus"/>
                        <a:tabLst>
                          <a:tab pos="270510" algn="l"/>
                        </a:tabLst>
                      </a:pPr>
                      <a:r>
                        <a:rPr lang="ar-IQ" sz="1500" dirty="0">
                          <a:solidFill>
                            <a:schemeClr val="tx1"/>
                          </a:solidFill>
                          <a:effectLst/>
                        </a:rPr>
                        <a:t>الخصم المكتسب . </a:t>
                      </a:r>
                      <a:endParaRPr lang="en-US" sz="1500" dirty="0">
                        <a:solidFill>
                          <a:schemeClr val="tx1"/>
                        </a:solidFill>
                        <a:effectLst/>
                        <a:latin typeface="Calibri"/>
                        <a:ea typeface="Calibri"/>
                        <a:cs typeface="Arial"/>
                      </a:endParaRPr>
                    </a:p>
                  </a:txBody>
                  <a:tcPr marL="42095" marR="42095" marT="0" marB="0">
                    <a:solidFill>
                      <a:schemeClr val="accent4">
                        <a:lumMod val="60000"/>
                        <a:lumOff val="40000"/>
                      </a:schemeClr>
                    </a:solidFill>
                  </a:tcPr>
                </a:tc>
                <a:tc>
                  <a:txBody>
                    <a:bodyPr/>
                    <a:lstStyle/>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endParaRPr>
                    </a:p>
                    <a:p>
                      <a:pPr marL="342900" lvl="0" indent="-342900" algn="justLow" rtl="1">
                        <a:lnSpc>
                          <a:spcPct val="115000"/>
                        </a:lnSpc>
                        <a:spcAft>
                          <a:spcPts val="0"/>
                        </a:spcAft>
                        <a:buFont typeface="+mj-lt"/>
                        <a:buAutoNum type="arabicPeriod"/>
                        <a:tabLst>
                          <a:tab pos="2589530" algn="l"/>
                        </a:tabLst>
                      </a:pPr>
                      <a:r>
                        <a:rPr lang="ar-IQ" sz="1500" u="sng" dirty="0">
                          <a:solidFill>
                            <a:schemeClr val="tx1"/>
                          </a:solidFill>
                          <a:effectLst/>
                        </a:rPr>
                        <a:t>المطلوبات</a:t>
                      </a:r>
                      <a:r>
                        <a:rPr lang="ar-IQ" sz="1500" dirty="0">
                          <a:solidFill>
                            <a:schemeClr val="tx1"/>
                          </a:solidFill>
                          <a:effectLst/>
                        </a:rPr>
                        <a:t> :- مثل </a:t>
                      </a:r>
                      <a:endParaRPr lang="en-US" sz="1500" dirty="0">
                        <a:solidFill>
                          <a:schemeClr val="tx1"/>
                        </a:solidFill>
                        <a:effectLst/>
                      </a:endParaRPr>
                    </a:p>
                    <a:p>
                      <a:pPr marL="342900" lvl="0" indent="-342900" algn="justLow" rtl="1">
                        <a:lnSpc>
                          <a:spcPct val="115000"/>
                        </a:lnSpc>
                        <a:spcAft>
                          <a:spcPts val="0"/>
                        </a:spcAft>
                        <a:buFont typeface="+mj-cs"/>
                        <a:buAutoNum type="arabic1Minus"/>
                        <a:tabLst>
                          <a:tab pos="2589530" algn="l"/>
                        </a:tabLst>
                      </a:pPr>
                      <a:r>
                        <a:rPr lang="ar-IQ" sz="1500" dirty="0">
                          <a:solidFill>
                            <a:schemeClr val="tx1"/>
                          </a:solidFill>
                          <a:effectLst/>
                        </a:rPr>
                        <a:t>الدائنون . </a:t>
                      </a:r>
                      <a:endParaRPr lang="en-US" sz="1500" dirty="0">
                        <a:solidFill>
                          <a:schemeClr val="tx1"/>
                        </a:solidFill>
                        <a:effectLst/>
                      </a:endParaRPr>
                    </a:p>
                    <a:p>
                      <a:pPr marL="342900" lvl="0" indent="-342900" algn="justLow" rtl="1">
                        <a:lnSpc>
                          <a:spcPct val="115000"/>
                        </a:lnSpc>
                        <a:spcAft>
                          <a:spcPts val="0"/>
                        </a:spcAft>
                        <a:buFont typeface="+mj-cs"/>
                        <a:buAutoNum type="arabic1Minus"/>
                        <a:tabLst>
                          <a:tab pos="2589530" algn="l"/>
                        </a:tabLst>
                      </a:pPr>
                      <a:r>
                        <a:rPr lang="ar-IQ" sz="1500" dirty="0">
                          <a:solidFill>
                            <a:schemeClr val="tx1"/>
                          </a:solidFill>
                          <a:effectLst/>
                        </a:rPr>
                        <a:t>اوراق الدفع ( أ . د ) </a:t>
                      </a:r>
                      <a:endParaRPr lang="en-US" sz="1500" dirty="0">
                        <a:solidFill>
                          <a:schemeClr val="tx1"/>
                        </a:solidFill>
                        <a:effectLst/>
                      </a:endParaRPr>
                    </a:p>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endParaRPr>
                    </a:p>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endParaRPr>
                    </a:p>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endParaRPr>
                    </a:p>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endParaRPr>
                    </a:p>
                    <a:p>
                      <a:pPr marL="342900" lvl="0" indent="-342900" algn="justLow" rtl="1">
                        <a:lnSpc>
                          <a:spcPct val="115000"/>
                        </a:lnSpc>
                        <a:spcAft>
                          <a:spcPts val="0"/>
                        </a:spcAft>
                        <a:buFont typeface="+mj-lt"/>
                        <a:buAutoNum type="arabicPeriod"/>
                        <a:tabLst>
                          <a:tab pos="2589530" algn="l"/>
                        </a:tabLst>
                      </a:pPr>
                      <a:r>
                        <a:rPr lang="ar-IQ" sz="1500" u="sng" dirty="0">
                          <a:solidFill>
                            <a:schemeClr val="tx1"/>
                          </a:solidFill>
                          <a:effectLst/>
                        </a:rPr>
                        <a:t>رأس المال</a:t>
                      </a:r>
                      <a:r>
                        <a:rPr lang="ar-IQ" sz="1500" dirty="0">
                          <a:solidFill>
                            <a:schemeClr val="tx1"/>
                          </a:solidFill>
                          <a:effectLst/>
                        </a:rPr>
                        <a:t> :- </a:t>
                      </a:r>
                      <a:endParaRPr lang="en-US" sz="1500" dirty="0">
                        <a:solidFill>
                          <a:schemeClr val="tx1"/>
                        </a:solidFill>
                        <a:effectLst/>
                      </a:endParaRPr>
                    </a:p>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endParaRPr>
                    </a:p>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endParaRPr>
                    </a:p>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endParaRPr>
                    </a:p>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endParaRPr>
                    </a:p>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endParaRPr>
                    </a:p>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endParaRPr>
                    </a:p>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endParaRPr>
                    </a:p>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endParaRPr>
                    </a:p>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endParaRPr>
                    </a:p>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endParaRPr>
                    </a:p>
                    <a:p>
                      <a:pPr algn="justLow" rtl="1">
                        <a:lnSpc>
                          <a:spcPct val="115000"/>
                        </a:lnSpc>
                        <a:spcAft>
                          <a:spcPts val="0"/>
                        </a:spcAft>
                        <a:tabLst>
                          <a:tab pos="2589530" algn="l"/>
                        </a:tabLst>
                      </a:pPr>
                      <a:r>
                        <a:rPr lang="ar-IQ" sz="1500" dirty="0">
                          <a:solidFill>
                            <a:schemeClr val="tx1"/>
                          </a:solidFill>
                          <a:effectLst/>
                        </a:rPr>
                        <a:t> </a:t>
                      </a:r>
                      <a:endParaRPr lang="en-US" sz="1500" dirty="0">
                        <a:solidFill>
                          <a:schemeClr val="tx1"/>
                        </a:solidFill>
                        <a:effectLst/>
                        <a:latin typeface="Calibri"/>
                        <a:ea typeface="Calibri"/>
                        <a:cs typeface="Arial"/>
                      </a:endParaRPr>
                    </a:p>
                  </a:txBody>
                  <a:tcPr marL="42095" marR="42095" marT="0" marB="0">
                    <a:solidFill>
                      <a:schemeClr val="accent4">
                        <a:lumMod val="60000"/>
                        <a:lumOff val="40000"/>
                      </a:schemeClr>
                    </a:solidFill>
                  </a:tcPr>
                </a:tc>
              </a:tr>
            </a:tbl>
          </a:graphicData>
        </a:graphic>
      </p:graphicFrame>
    </p:spTree>
    <p:extLst>
      <p:ext uri="{BB962C8B-B14F-4D97-AF65-F5344CB8AC3E}">
        <p14:creationId xmlns:p14="http://schemas.microsoft.com/office/powerpoint/2010/main" val="4126049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1079532446"/>
              </p:ext>
            </p:extLst>
          </p:nvPr>
        </p:nvGraphicFramePr>
        <p:xfrm>
          <a:off x="2915816" y="3284984"/>
          <a:ext cx="4104456" cy="1296144"/>
        </p:xfrm>
        <a:graphic>
          <a:graphicData uri="http://schemas.openxmlformats.org/drawingml/2006/table">
            <a:tbl>
              <a:tblPr rtl="1" firstRow="1" firstCol="1" bandRow="1">
                <a:tableStyleId>{5C22544A-7EE6-4342-B048-85BDC9FD1C3A}</a:tableStyleId>
              </a:tblPr>
              <a:tblGrid>
                <a:gridCol w="2052228"/>
                <a:gridCol w="2052228"/>
              </a:tblGrid>
              <a:tr h="1296144">
                <a:tc>
                  <a:txBody>
                    <a:bodyPr/>
                    <a:lstStyle/>
                    <a:p>
                      <a:pPr marL="457200" algn="ctr" rtl="1">
                        <a:lnSpc>
                          <a:spcPct val="115000"/>
                        </a:lnSpc>
                        <a:spcAft>
                          <a:spcPts val="0"/>
                        </a:spcAft>
                        <a:tabLst>
                          <a:tab pos="2589530" algn="l"/>
                        </a:tabLst>
                      </a:pPr>
                      <a:r>
                        <a:rPr lang="ar-IQ" sz="2000" dirty="0">
                          <a:effectLst/>
                        </a:rPr>
                        <a:t>مدين</a:t>
                      </a:r>
                      <a:endParaRPr lang="en-US" sz="1100" dirty="0">
                        <a:effectLst/>
                        <a:latin typeface="Calibri"/>
                        <a:ea typeface="Calibri"/>
                        <a:cs typeface="Arial"/>
                      </a:endParaRPr>
                    </a:p>
                  </a:txBody>
                  <a:tcPr marL="68580" marR="68580" marT="0" marB="0" anchor="ctr">
                    <a:solidFill>
                      <a:schemeClr val="accent4">
                        <a:lumMod val="75000"/>
                      </a:schemeClr>
                    </a:solidFill>
                  </a:tcPr>
                </a:tc>
                <a:tc>
                  <a:txBody>
                    <a:bodyPr/>
                    <a:lstStyle/>
                    <a:p>
                      <a:pPr marL="457200" algn="r" rtl="1">
                        <a:lnSpc>
                          <a:spcPct val="115000"/>
                        </a:lnSpc>
                        <a:spcAft>
                          <a:spcPts val="0"/>
                        </a:spcAft>
                        <a:tabLst>
                          <a:tab pos="2589530" algn="l"/>
                        </a:tabLst>
                      </a:pPr>
                      <a:r>
                        <a:rPr lang="ar-IQ" sz="2000" dirty="0">
                          <a:effectLst/>
                        </a:rPr>
                        <a:t>+ مدين </a:t>
                      </a:r>
                      <a:endParaRPr lang="en-US" sz="1100" dirty="0">
                        <a:effectLst/>
                      </a:endParaRPr>
                    </a:p>
                    <a:p>
                      <a:pPr algn="r" rtl="1">
                        <a:lnSpc>
                          <a:spcPct val="115000"/>
                        </a:lnSpc>
                        <a:spcAft>
                          <a:spcPts val="0"/>
                        </a:spcAft>
                        <a:tabLst>
                          <a:tab pos="2589530" algn="l"/>
                        </a:tabLst>
                      </a:pPr>
                      <a:r>
                        <a:rPr lang="ar-IQ" sz="2000" dirty="0" smtClean="0">
                          <a:effectLst/>
                        </a:rPr>
                        <a:t>       -  </a:t>
                      </a:r>
                      <a:r>
                        <a:rPr lang="ar-IQ" sz="2000" dirty="0">
                          <a:effectLst/>
                        </a:rPr>
                        <a:t>دائن </a:t>
                      </a:r>
                      <a:endParaRPr lang="en-US" sz="1100" dirty="0">
                        <a:effectLst/>
                        <a:latin typeface="Calibri"/>
                        <a:ea typeface="Calibri"/>
                        <a:cs typeface="Arial"/>
                      </a:endParaRPr>
                    </a:p>
                  </a:txBody>
                  <a:tcPr marL="68580" marR="68580" marT="0" marB="0" anchor="ctr"/>
                </a:tc>
              </a:tr>
            </a:tbl>
          </a:graphicData>
        </a:graphic>
      </p:graphicFrame>
      <p:graphicFrame>
        <p:nvGraphicFramePr>
          <p:cNvPr id="3" name="جدول 2"/>
          <p:cNvGraphicFramePr>
            <a:graphicFrameLocks noGrp="1"/>
          </p:cNvGraphicFramePr>
          <p:nvPr>
            <p:extLst>
              <p:ext uri="{D42A27DB-BD31-4B8C-83A1-F6EECF244321}">
                <p14:modId xmlns:p14="http://schemas.microsoft.com/office/powerpoint/2010/main" val="1655654487"/>
              </p:ext>
            </p:extLst>
          </p:nvPr>
        </p:nvGraphicFramePr>
        <p:xfrm>
          <a:off x="2915816" y="4941168"/>
          <a:ext cx="4104456" cy="1224136"/>
        </p:xfrm>
        <a:graphic>
          <a:graphicData uri="http://schemas.openxmlformats.org/drawingml/2006/table">
            <a:tbl>
              <a:tblPr rtl="1" firstRow="1" firstCol="1" bandRow="1">
                <a:tableStyleId>{5C22544A-7EE6-4342-B048-85BDC9FD1C3A}</a:tableStyleId>
              </a:tblPr>
              <a:tblGrid>
                <a:gridCol w="2052228"/>
                <a:gridCol w="2052228"/>
              </a:tblGrid>
              <a:tr h="1224136">
                <a:tc>
                  <a:txBody>
                    <a:bodyPr/>
                    <a:lstStyle/>
                    <a:p>
                      <a:pPr marL="457200" algn="ctr" rtl="1">
                        <a:lnSpc>
                          <a:spcPct val="115000"/>
                        </a:lnSpc>
                        <a:spcAft>
                          <a:spcPts val="0"/>
                        </a:spcAft>
                        <a:tabLst>
                          <a:tab pos="2589530" algn="l"/>
                        </a:tabLst>
                      </a:pPr>
                      <a:r>
                        <a:rPr lang="ar-IQ" sz="2000" dirty="0">
                          <a:effectLst/>
                        </a:rPr>
                        <a:t>دائن </a:t>
                      </a:r>
                      <a:endParaRPr lang="en-US" sz="1100" dirty="0">
                        <a:effectLst/>
                        <a:latin typeface="Calibri"/>
                        <a:ea typeface="Calibri"/>
                        <a:cs typeface="Arial"/>
                      </a:endParaRPr>
                    </a:p>
                  </a:txBody>
                  <a:tcPr marL="68580" marR="68580" marT="0" marB="0" anchor="ctr">
                    <a:solidFill>
                      <a:schemeClr val="accent2">
                        <a:lumMod val="75000"/>
                      </a:schemeClr>
                    </a:solidFill>
                  </a:tcPr>
                </a:tc>
                <a:tc>
                  <a:txBody>
                    <a:bodyPr/>
                    <a:lstStyle/>
                    <a:p>
                      <a:pPr marL="457200" algn="r" rtl="1">
                        <a:lnSpc>
                          <a:spcPct val="115000"/>
                        </a:lnSpc>
                        <a:spcAft>
                          <a:spcPts val="0"/>
                        </a:spcAft>
                        <a:tabLst>
                          <a:tab pos="2589530" algn="l"/>
                        </a:tabLst>
                      </a:pPr>
                      <a:r>
                        <a:rPr lang="ar-IQ" sz="2000" dirty="0">
                          <a:effectLst/>
                        </a:rPr>
                        <a:t>+ دائن </a:t>
                      </a:r>
                      <a:endParaRPr lang="en-US" sz="1100" dirty="0">
                        <a:effectLst/>
                      </a:endParaRPr>
                    </a:p>
                    <a:p>
                      <a:pPr algn="r" rtl="1">
                        <a:lnSpc>
                          <a:spcPct val="115000"/>
                        </a:lnSpc>
                        <a:spcAft>
                          <a:spcPts val="0"/>
                        </a:spcAft>
                        <a:tabLst>
                          <a:tab pos="2589530" algn="l"/>
                        </a:tabLst>
                      </a:pPr>
                      <a:r>
                        <a:rPr lang="ar-IQ" sz="2000" dirty="0" smtClean="0">
                          <a:effectLst/>
                        </a:rPr>
                        <a:t>      -  </a:t>
                      </a:r>
                      <a:r>
                        <a:rPr lang="ar-IQ" sz="2000" dirty="0">
                          <a:effectLst/>
                        </a:rPr>
                        <a:t>مدين </a:t>
                      </a:r>
                      <a:endParaRPr lang="en-US" sz="1100" dirty="0">
                        <a:effectLst/>
                        <a:latin typeface="Calibri"/>
                        <a:ea typeface="Calibri"/>
                        <a:cs typeface="Arial"/>
                      </a:endParaRPr>
                    </a:p>
                  </a:txBody>
                  <a:tcPr marL="68580" marR="68580" marT="0" marB="0" anchor="ctr"/>
                </a:tc>
              </a:tr>
            </a:tbl>
          </a:graphicData>
        </a:graphic>
      </p:graphicFrame>
      <p:sp>
        <p:nvSpPr>
          <p:cNvPr id="4" name="Rectangle 1"/>
          <p:cNvSpPr>
            <a:spLocks noChangeArrowheads="1"/>
          </p:cNvSpPr>
          <p:nvPr/>
        </p:nvSpPr>
        <p:spPr bwMode="auto">
          <a:xfrm>
            <a:off x="-30197" y="219483"/>
            <a:ext cx="9144000"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2589213" algn="l"/>
              </a:tabLst>
            </a:pPr>
            <a:r>
              <a:rPr kumimoji="0" lang="ar-IQ" b="1" i="0" u="none" strike="noStrike" cap="none" normalizeH="0" baseline="0" dirty="0" smtClean="0">
                <a:ln>
                  <a:noFill/>
                </a:ln>
                <a:solidFill>
                  <a:srgbClr val="FF0000"/>
                </a:solidFill>
                <a:effectLst/>
                <a:latin typeface="Arial" pitchFamily="34" charset="0"/>
                <a:ea typeface="Calibri" pitchFamily="34" charset="0"/>
                <a:cs typeface="DecoType Naskh" pitchFamily="2" charset="-78"/>
              </a:rPr>
              <a:t>ملاحظات مهمة جداً :-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tab pos="2589213" algn="l"/>
              </a:tabLst>
            </a:pPr>
            <a:r>
              <a:rPr kumimoji="0" lang="ar-IQ" b="1" i="0" u="sng" strike="noStrike" cap="none" normalizeH="0" baseline="0" dirty="0" smtClean="0">
                <a:ln>
                  <a:noFill/>
                </a:ln>
                <a:solidFill>
                  <a:srgbClr val="FF0000"/>
                </a:solidFill>
                <a:effectLst/>
                <a:latin typeface="Arial" pitchFamily="34" charset="0"/>
                <a:ea typeface="Calibri" pitchFamily="34" charset="0"/>
                <a:cs typeface="DecoType Naskh" pitchFamily="2" charset="-78"/>
              </a:rPr>
              <a:t>ملاحظة</a:t>
            </a:r>
            <a:r>
              <a:rPr kumimoji="0" lang="ar-IQ" b="1" i="0" u="none" strike="noStrike" cap="none" normalizeH="0" baseline="0" dirty="0" smtClean="0">
                <a:ln>
                  <a:noFill/>
                </a:ln>
                <a:solidFill>
                  <a:srgbClr val="FF0000"/>
                </a:solidFill>
                <a:effectLst/>
                <a:latin typeface="Arial" pitchFamily="34" charset="0"/>
                <a:ea typeface="Calibri" pitchFamily="34" charset="0"/>
                <a:cs typeface="DecoType Naskh" pitchFamily="2" charset="-78"/>
              </a:rPr>
              <a:t> (1) :- </a:t>
            </a:r>
            <a:r>
              <a:rPr kumimoji="0" lang="ar-IQ"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ان اول نشوء للحساب يكون في </a:t>
            </a:r>
            <a:r>
              <a:rPr kumimoji="0" lang="ar-IQ"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جانبة</a:t>
            </a:r>
            <a:r>
              <a:rPr kumimoji="0" lang="ar-IQ"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المدين ..... فمثلاً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tab pos="2589213" algn="l"/>
              </a:tabLst>
            </a:pPr>
            <a:r>
              <a:rPr kumimoji="0" lang="ar-IQ"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اول نشوء للمشتريات يكون في الجانب المدين بالقيد .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tab pos="2589213" algn="l"/>
              </a:tabLst>
            </a:pPr>
            <a:r>
              <a:rPr kumimoji="0" lang="ar-IQ"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اول نشوء للمبيعات يكون في الجانب الدائن بالقيد .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tab pos="2589213" algn="l"/>
              </a:tabLst>
            </a:pPr>
            <a:r>
              <a:rPr kumimoji="0" lang="ar-IQ" b="1" i="0" u="sng" strike="noStrike" cap="none" normalizeH="0" baseline="0" dirty="0" smtClean="0">
                <a:ln>
                  <a:noFill/>
                </a:ln>
                <a:solidFill>
                  <a:srgbClr val="FF0000"/>
                </a:solidFill>
                <a:effectLst/>
                <a:latin typeface="Arial" pitchFamily="34" charset="0"/>
                <a:ea typeface="Calibri" pitchFamily="34" charset="0"/>
                <a:cs typeface="DecoType Naskh" pitchFamily="2" charset="-78"/>
              </a:rPr>
              <a:t>ملاحظة </a:t>
            </a:r>
            <a:r>
              <a:rPr kumimoji="0" lang="ar-IQ" b="1" i="0" u="none" strike="noStrike" cap="none" normalizeH="0" baseline="0" dirty="0" smtClean="0">
                <a:ln>
                  <a:noFill/>
                </a:ln>
                <a:solidFill>
                  <a:srgbClr val="FF0000"/>
                </a:solidFill>
                <a:effectLst/>
                <a:latin typeface="Arial" pitchFamily="34" charset="0"/>
                <a:ea typeface="Calibri" pitchFamily="34" charset="0"/>
                <a:cs typeface="DecoType Naskh" pitchFamily="2" charset="-78"/>
              </a:rPr>
              <a:t>(2) :-</a:t>
            </a:r>
            <a:r>
              <a:rPr kumimoji="0" lang="ar-IQ"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tab pos="2589213" algn="l"/>
              </a:tabLst>
            </a:pPr>
            <a:r>
              <a:rPr kumimoji="0" lang="ar-IQ"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كل حساب مدين اذا زاد يسجل بالقيد المحاسبي بالجانب المدين واذا نقص يسجل بالقيد المحاسبي بالجانب الدائن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tab pos="2589213" algn="l"/>
              </a:tabLst>
            </a:pPr>
            <a:r>
              <a:rPr kumimoji="0" lang="ar-IQ"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كل حساب دائن اذا زاد يسجل بالقيد المحاسبي بالجانب الدائن واذا نقص يسجل بالقيد المحاسبي بالجانب المدين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tab pos="2589213" algn="l"/>
              </a:tabLst>
            </a:pPr>
            <a:r>
              <a:rPr kumimoji="0" lang="ar-IQ" b="1" i="0" u="sng" strike="noStrike" cap="none" normalizeH="0" baseline="0" dirty="0" smtClean="0">
                <a:ln>
                  <a:noFill/>
                </a:ln>
                <a:solidFill>
                  <a:srgbClr val="FF0000"/>
                </a:solidFill>
                <a:effectLst/>
                <a:latin typeface="Arial" pitchFamily="34" charset="0"/>
                <a:ea typeface="Calibri" pitchFamily="34" charset="0"/>
                <a:cs typeface="DecoType Naskh" pitchFamily="2" charset="-78"/>
              </a:rPr>
              <a:t>ملاحظة</a:t>
            </a:r>
            <a:r>
              <a:rPr kumimoji="0" lang="ar-IQ" b="1" i="0" u="none" strike="noStrike" cap="none" normalizeH="0" baseline="0" dirty="0" smtClean="0">
                <a:ln>
                  <a:noFill/>
                </a:ln>
                <a:solidFill>
                  <a:srgbClr val="FF0000"/>
                </a:solidFill>
                <a:effectLst/>
                <a:latin typeface="Arial" pitchFamily="34" charset="0"/>
                <a:ea typeface="Calibri" pitchFamily="34" charset="0"/>
                <a:cs typeface="DecoType Naskh" pitchFamily="2" charset="-78"/>
              </a:rPr>
              <a:t> (3) :-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589213" algn="l"/>
              </a:tabLst>
            </a:pPr>
            <a:r>
              <a:rPr kumimoji="0" lang="ar-IQ"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في القيد المحاسبي الجانب المدين يجب ان يساوي الجانب الدائن .</a:t>
            </a:r>
            <a:endParaRPr kumimoji="0" lang="ar-IQ"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308630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27584" y="1028342"/>
            <a:ext cx="7848872" cy="5632311"/>
          </a:xfrm>
          <a:prstGeom prst="rect">
            <a:avLst/>
          </a:prstGeom>
        </p:spPr>
        <p:txBody>
          <a:bodyPr wrap="square">
            <a:spAutoFit/>
          </a:bodyPr>
          <a:lstStyle/>
          <a:p>
            <a:pPr lvl="0"/>
            <a:r>
              <a:rPr lang="ar-IQ" b="1" dirty="0"/>
              <a:t>اهم العمليات المحاسبية :- </a:t>
            </a:r>
            <a:endParaRPr lang="en-US" dirty="0"/>
          </a:p>
          <a:p>
            <a:r>
              <a:rPr lang="ar-IQ" b="1" dirty="0"/>
              <a:t>                  فيما يلي اهم العمليات المحاسبية التي تجري في الوحدة الاقتصادية وهي كالاتي :- </a:t>
            </a:r>
            <a:endParaRPr lang="en-US" dirty="0"/>
          </a:p>
          <a:p>
            <a:pPr lvl="0"/>
            <a:r>
              <a:rPr lang="ar-IQ" b="1" dirty="0"/>
              <a:t>بداية العمل التجاري </a:t>
            </a:r>
            <a:endParaRPr lang="en-US" dirty="0"/>
          </a:p>
          <a:p>
            <a:pPr lvl="0"/>
            <a:r>
              <a:rPr lang="ar-IQ" b="1" dirty="0"/>
              <a:t>المشتريات البضاعة لغرض البيع </a:t>
            </a:r>
            <a:endParaRPr lang="en-US" dirty="0"/>
          </a:p>
          <a:p>
            <a:pPr lvl="0"/>
            <a:r>
              <a:rPr lang="ar-IQ" b="1" dirty="0"/>
              <a:t>المبيعات (البضاعة )</a:t>
            </a:r>
            <a:endParaRPr lang="en-US" dirty="0"/>
          </a:p>
          <a:p>
            <a:pPr lvl="0"/>
            <a:r>
              <a:rPr lang="ar-IQ" b="1" dirty="0"/>
              <a:t>شراء وبيع الموجودات الثابتة ( لتسيير اعمال المنشأة ) </a:t>
            </a:r>
            <a:endParaRPr lang="en-US" dirty="0"/>
          </a:p>
          <a:p>
            <a:pPr lvl="0"/>
            <a:r>
              <a:rPr lang="ar-IQ" b="1" dirty="0"/>
              <a:t>المصروفات </a:t>
            </a:r>
            <a:endParaRPr lang="en-US" dirty="0"/>
          </a:p>
          <a:p>
            <a:pPr lvl="0"/>
            <a:r>
              <a:rPr lang="ar-IQ" b="1" dirty="0"/>
              <a:t>الايرادات </a:t>
            </a:r>
            <a:endParaRPr lang="en-US" dirty="0"/>
          </a:p>
          <a:p>
            <a:pPr lvl="0"/>
            <a:r>
              <a:rPr lang="ar-IQ" b="1" dirty="0"/>
              <a:t>المدينون </a:t>
            </a:r>
            <a:endParaRPr lang="en-US" dirty="0"/>
          </a:p>
          <a:p>
            <a:pPr lvl="0"/>
            <a:r>
              <a:rPr lang="ar-IQ" b="1" dirty="0"/>
              <a:t>الدائنون </a:t>
            </a:r>
            <a:endParaRPr lang="en-US" dirty="0"/>
          </a:p>
          <a:p>
            <a:pPr lvl="0"/>
            <a:r>
              <a:rPr lang="ar-IQ" b="1" dirty="0"/>
              <a:t>المسحوبات الشخصية </a:t>
            </a:r>
            <a:endParaRPr lang="en-US" dirty="0"/>
          </a:p>
          <a:p>
            <a:pPr lvl="0"/>
            <a:r>
              <a:rPr lang="ar-IQ" b="1" dirty="0"/>
              <a:t>الاضافات على رأس المال </a:t>
            </a:r>
            <a:endParaRPr lang="en-US" dirty="0"/>
          </a:p>
          <a:p>
            <a:r>
              <a:rPr lang="ar-IQ" b="1" dirty="0"/>
              <a:t>كما وترتبط بكل عملية من العمليات اعلاه حالات معينة خاصة بالمعالجة المحاسبية     </a:t>
            </a:r>
            <a:endParaRPr lang="ar-IQ" b="1" dirty="0" smtClean="0"/>
          </a:p>
          <a:p>
            <a:endParaRPr lang="ar-IQ" b="1" dirty="0"/>
          </a:p>
          <a:p>
            <a:r>
              <a:rPr lang="ar-IQ" b="1" dirty="0" smtClean="0"/>
              <a:t>( </a:t>
            </a:r>
            <a:r>
              <a:rPr lang="ar-IQ" b="1" dirty="0"/>
              <a:t>تسجيل القيد المحاسبي ) وسنتناول في أدناه شيء من التفصيل لهذه الحالات وكالاتي :-  </a:t>
            </a:r>
            <a:endParaRPr lang="ar-IQ" b="1" dirty="0" smtClean="0"/>
          </a:p>
          <a:p>
            <a:endParaRPr lang="ar-IQ" b="1" dirty="0"/>
          </a:p>
          <a:p>
            <a:endParaRPr lang="ar-IQ" b="1" dirty="0" smtClean="0"/>
          </a:p>
          <a:p>
            <a:endParaRPr lang="ar-IQ" b="1" dirty="0"/>
          </a:p>
          <a:p>
            <a:endParaRPr lang="ar-IQ" b="1" dirty="0" smtClean="0"/>
          </a:p>
          <a:p>
            <a:endParaRPr lang="en-US" dirty="0"/>
          </a:p>
        </p:txBody>
      </p:sp>
    </p:spTree>
    <p:extLst>
      <p:ext uri="{BB962C8B-B14F-4D97-AF65-F5344CB8AC3E}">
        <p14:creationId xmlns:p14="http://schemas.microsoft.com/office/powerpoint/2010/main" val="3585401274"/>
      </p:ext>
    </p:extLst>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عضوي">
  <a:themeElements>
    <a:clrScheme name="عضوي">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عضوي">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عضوي">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docProps/app.xml><?xml version="1.0" encoding="utf-8"?>
<Properties xmlns="http://schemas.openxmlformats.org/officeDocument/2006/extended-properties" xmlns:vt="http://schemas.openxmlformats.org/officeDocument/2006/docPropsVTypes">
  <Template/>
  <TotalTime>302</TotalTime>
  <Words>904</Words>
  <Application>Microsoft Office PowerPoint</Application>
  <PresentationFormat>جهاز عرض</PresentationFormat>
  <Paragraphs>221</Paragraphs>
  <Slides>33</Slides>
  <Notes>0</Notes>
  <HiddenSlides>0</HiddenSlides>
  <MMClips>0</MMClips>
  <ScaleCrop>false</ScaleCrop>
  <HeadingPairs>
    <vt:vector size="6" baseType="variant">
      <vt:variant>
        <vt:lpstr>الخطوط المستخدمة</vt:lpstr>
      </vt:variant>
      <vt:variant>
        <vt:i4>8</vt:i4>
      </vt:variant>
      <vt:variant>
        <vt:lpstr>نسق</vt:lpstr>
      </vt:variant>
      <vt:variant>
        <vt:i4>2</vt:i4>
      </vt:variant>
      <vt:variant>
        <vt:lpstr>عناوين الشرائح</vt:lpstr>
      </vt:variant>
      <vt:variant>
        <vt:i4>33</vt:i4>
      </vt:variant>
    </vt:vector>
  </HeadingPairs>
  <TitlesOfParts>
    <vt:vector size="43" baseType="lpstr">
      <vt:lpstr>Arabic Typesetting</vt:lpstr>
      <vt:lpstr>Arial</vt:lpstr>
      <vt:lpstr>Calibri</vt:lpstr>
      <vt:lpstr>Calibri Light</vt:lpstr>
      <vt:lpstr>DecoType Naskh</vt:lpstr>
      <vt:lpstr>Garamond</vt:lpstr>
      <vt:lpstr>Simplified Arabic</vt:lpstr>
      <vt:lpstr>Times New Roman</vt:lpstr>
      <vt:lpstr>نسق Office</vt:lpstr>
      <vt:lpstr>عضوي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Ahmed-Under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methaq</dc:creator>
  <cp:lastModifiedBy>al marsa</cp:lastModifiedBy>
  <cp:revision>47</cp:revision>
  <dcterms:created xsi:type="dcterms:W3CDTF">2018-08-11T12:56:13Z</dcterms:created>
  <dcterms:modified xsi:type="dcterms:W3CDTF">2019-12-20T21:27:19Z</dcterms:modified>
</cp:coreProperties>
</file>